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 id="2147484739" r:id="rId2"/>
    <p:sldMasterId id="2147484763" r:id="rId3"/>
  </p:sldMasterIdLst>
  <p:notesMasterIdLst>
    <p:notesMasterId r:id="rId59"/>
  </p:notesMasterIdLst>
  <p:handoutMasterIdLst>
    <p:handoutMasterId r:id="rId60"/>
  </p:handoutMasterIdLst>
  <p:sldIdLst>
    <p:sldId id="1981" r:id="rId4"/>
    <p:sldId id="1959" r:id="rId5"/>
    <p:sldId id="1982" r:id="rId6"/>
    <p:sldId id="1969" r:id="rId7"/>
    <p:sldId id="1993" r:id="rId8"/>
    <p:sldId id="2543" r:id="rId9"/>
    <p:sldId id="2544" r:id="rId10"/>
    <p:sldId id="2542" r:id="rId11"/>
    <p:sldId id="1684" r:id="rId12"/>
    <p:sldId id="1971" r:id="rId13"/>
    <p:sldId id="1977" r:id="rId14"/>
    <p:sldId id="2548" r:id="rId15"/>
    <p:sldId id="2549" r:id="rId16"/>
    <p:sldId id="2550" r:id="rId17"/>
    <p:sldId id="2551" r:id="rId18"/>
    <p:sldId id="1833" r:id="rId19"/>
    <p:sldId id="1973" r:id="rId20"/>
    <p:sldId id="1994" r:id="rId21"/>
    <p:sldId id="1765" r:id="rId22"/>
    <p:sldId id="2556" r:id="rId23"/>
    <p:sldId id="2557" r:id="rId24"/>
    <p:sldId id="2558" r:id="rId25"/>
    <p:sldId id="1835" r:id="rId26"/>
    <p:sldId id="1988" r:id="rId27"/>
    <p:sldId id="1995" r:id="rId28"/>
    <p:sldId id="2564" r:id="rId29"/>
    <p:sldId id="2565" r:id="rId30"/>
    <p:sldId id="2571" r:id="rId31"/>
    <p:sldId id="1990" r:id="rId32"/>
    <p:sldId id="1997" r:id="rId33"/>
    <p:sldId id="1998" r:id="rId34"/>
    <p:sldId id="2567" r:id="rId35"/>
    <p:sldId id="2568" r:id="rId36"/>
    <p:sldId id="2569" r:id="rId37"/>
    <p:sldId id="2570" r:id="rId38"/>
    <p:sldId id="1999" r:id="rId39"/>
    <p:sldId id="1984" r:id="rId40"/>
    <p:sldId id="2000" r:id="rId41"/>
    <p:sldId id="2572" r:id="rId42"/>
    <p:sldId id="2573" r:id="rId43"/>
    <p:sldId id="2574" r:id="rId44"/>
    <p:sldId id="2575" r:id="rId45"/>
    <p:sldId id="2576" r:id="rId46"/>
    <p:sldId id="1986" r:id="rId47"/>
    <p:sldId id="2001" r:id="rId48"/>
    <p:sldId id="2002" r:id="rId49"/>
    <p:sldId id="2578" r:id="rId50"/>
    <p:sldId id="2579" r:id="rId51"/>
    <p:sldId id="2580" r:id="rId52"/>
    <p:sldId id="2581" r:id="rId53"/>
    <p:sldId id="2003" r:id="rId54"/>
    <p:sldId id="1798" r:id="rId55"/>
    <p:sldId id="1800" r:id="rId56"/>
    <p:sldId id="1961" r:id="rId57"/>
    <p:sldId id="1786" r:id="rId5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2757C-3C0C-4A84-944B-BE9B7D04E36F}">
          <p14:sldIdLst>
            <p14:sldId id="1981"/>
            <p14:sldId id="1959"/>
            <p14:sldId id="1982"/>
          </p14:sldIdLst>
        </p14:section>
        <p14:section name="L01-Connect data to Azure Sentinel using data connectors" id="{BBF9A74C-1EF0-4203-9917-13FA8DA9E974}">
          <p14:sldIdLst>
            <p14:sldId id="1969"/>
            <p14:sldId id="1993"/>
            <p14:sldId id="2543"/>
            <p14:sldId id="2544"/>
            <p14:sldId id="2542"/>
            <p14:sldId id="1684"/>
          </p14:sldIdLst>
        </p14:section>
        <p14:section name="L02-Connect Microsoft services to Azure Sentinel" id="{8237C2FA-FF9A-49F6-952D-0109F52DEB70}">
          <p14:sldIdLst>
            <p14:sldId id="1971"/>
            <p14:sldId id="1977"/>
            <p14:sldId id="2548"/>
            <p14:sldId id="2549"/>
            <p14:sldId id="2550"/>
            <p14:sldId id="2551"/>
            <p14:sldId id="1833"/>
          </p14:sldIdLst>
        </p14:section>
        <p14:section name="L03-Connect Microsoft 365 Defender to Azure Sentinel" id="{00728EE6-8345-45E4-A378-3D8E865147C9}">
          <p14:sldIdLst>
            <p14:sldId id="1973"/>
            <p14:sldId id="1994"/>
            <p14:sldId id="1765"/>
            <p14:sldId id="2556"/>
            <p14:sldId id="2557"/>
            <p14:sldId id="2558"/>
            <p14:sldId id="1835"/>
          </p14:sldIdLst>
        </p14:section>
        <p14:section name="L04-Connect Windows hosts to Azure Sentinel" id="{7F848277-794F-4136-B2CE-AD686A912D86}">
          <p14:sldIdLst>
            <p14:sldId id="1988"/>
            <p14:sldId id="1995"/>
            <p14:sldId id="2564"/>
            <p14:sldId id="2565"/>
            <p14:sldId id="2571"/>
            <p14:sldId id="1990"/>
          </p14:sldIdLst>
        </p14:section>
        <p14:section name="L05-Connect Common Event Format logs to Azure Sentinel" id="{D2515A08-40E0-4286-A582-52FC19693B3C}">
          <p14:sldIdLst>
            <p14:sldId id="1997"/>
            <p14:sldId id="1998"/>
            <p14:sldId id="2567"/>
            <p14:sldId id="2568"/>
            <p14:sldId id="2569"/>
            <p14:sldId id="2570"/>
            <p14:sldId id="1999"/>
          </p14:sldIdLst>
        </p14:section>
        <p14:section name="L06-Connect syslog data sources to Azure Sentinel" id="{31666057-2067-4BCA-AC37-D3EAC704C406}">
          <p14:sldIdLst>
            <p14:sldId id="1984"/>
            <p14:sldId id="2000"/>
            <p14:sldId id="2572"/>
            <p14:sldId id="2573"/>
            <p14:sldId id="2574"/>
            <p14:sldId id="2575"/>
            <p14:sldId id="2576"/>
            <p14:sldId id="1986"/>
          </p14:sldIdLst>
        </p14:section>
        <p14:section name="L07-Connect threat indicators to Azure Sentinel" id="{8D9E62FC-03C5-4811-8FC9-7E981BA57F02}">
          <p14:sldIdLst>
            <p14:sldId id="2001"/>
            <p14:sldId id="2002"/>
            <p14:sldId id="2578"/>
            <p14:sldId id="2579"/>
            <p14:sldId id="2580"/>
            <p14:sldId id="2581"/>
            <p14:sldId id="2003"/>
            <p14:sldId id="1798"/>
          </p14:sldIdLst>
        </p14:section>
        <p14:section name="Labs" id="{25645DC8-066F-4C43-BDD0-3C9D7C91432E}">
          <p14:sldIdLst>
            <p14:sldId id="1800"/>
            <p14:sldId id="1961"/>
            <p14:sldId id="1786"/>
          </p14:sldIdLst>
        </p14:section>
        <p14:section name="Template Slides" id="{A9D42DBF-746A-40C1-84EE-C8B01B3FCBA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EFABBD-3E2C-4FBE-820C-033F3483FBEF}" v="80" dt="2021-02-19T19:51:40.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65" autoAdjust="0"/>
    <p:restoredTop sz="76028" autoAdjust="0"/>
  </p:normalViewPr>
  <p:slideViewPr>
    <p:cSldViewPr snapToGrid="0">
      <p:cViewPr varScale="1">
        <p:scale>
          <a:sx n="86" d="100"/>
          <a:sy n="86" d="100"/>
        </p:scale>
        <p:origin x="1182"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6/29/2021 11:07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6/29/2021 11:02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97865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677649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412109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br>
              <a:rPr lang="en-US" dirty="0"/>
            </a:br>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Office 365 connector</a:t>
            </a:r>
          </a:p>
          <a:p>
            <a:pPr marL="342900" indent="-342900">
              <a:spcAft>
                <a:spcPts val="600"/>
              </a:spcAft>
              <a:buFont typeface="Arial" panose="020B0604020202020204" pitchFamily="34" charset="0"/>
              <a:buChar char="•"/>
            </a:pPr>
            <a:r>
              <a:rPr lang="en-US" dirty="0">
                <a:latin typeface="Segoe UI" panose="020B0502040204020203" pitchFamily="34" charset="0"/>
              </a:rPr>
              <a:t>Azure Active Directory connector</a:t>
            </a:r>
          </a:p>
          <a:p>
            <a:pPr marL="342900" indent="-342900">
              <a:spcAft>
                <a:spcPts val="600"/>
              </a:spcAft>
              <a:buFont typeface="Arial" panose="020B0604020202020204" pitchFamily="34" charset="0"/>
              <a:buChar char="•"/>
            </a:pPr>
            <a:r>
              <a:rPr lang="en-US" dirty="0">
                <a:latin typeface="Segoe UI" panose="020B0502040204020203" pitchFamily="34" charset="0"/>
              </a:rPr>
              <a:t>Azure Active Directory Identity Protection connector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67385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58144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0832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Defender for connectors only send alert data that can then generate incidents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33032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1643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96774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br>
              <a:rPr lang="en-US" dirty="0"/>
            </a:br>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Defender for Office 365</a:t>
            </a:r>
            <a:r>
              <a:rPr lang="en-US" dirty="0">
                <a:latin typeface="Segoe UI" panose="020B0502040204020203" pitchFamily="34" charset="0"/>
                <a:cs typeface="Segoe UI" panose="020B0502040204020203" pitchFamily="34" charset="0"/>
              </a:rPr>
              <a:t> connector</a:t>
            </a:r>
          </a:p>
          <a:p>
            <a:pPr marL="342900" indent="-342900">
              <a:spcAft>
                <a:spcPts val="600"/>
              </a:spcAft>
              <a:buFont typeface="Arial" panose="020B0604020202020204" pitchFamily="34" charset="0"/>
              <a:buChar char="•"/>
            </a:pPr>
            <a:r>
              <a:rPr lang="en-US" dirty="0">
                <a:latin typeface="Segoe UI" panose="020B0502040204020203" pitchFamily="34" charset="0"/>
              </a:rPr>
              <a:t>Defender for Endpoint connector</a:t>
            </a:r>
          </a:p>
          <a:p>
            <a:pPr marL="342900" indent="-342900">
              <a:spcAft>
                <a:spcPts val="600"/>
              </a:spcAft>
              <a:buFont typeface="Arial" panose="020B0604020202020204" pitchFamily="34" charset="0"/>
              <a:buChar char="•"/>
            </a:pPr>
            <a:r>
              <a:rPr lang="en-US" dirty="0">
                <a:latin typeface="Segoe UI" panose="020B0502040204020203" pitchFamily="34" charset="0"/>
              </a:rPr>
              <a:t>Microsoft 365 Defender connector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0270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7429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26060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events to stream.</a:t>
            </a:r>
          </a:p>
          <a:p>
            <a:r>
              <a:rPr lang="en-US" dirty="0"/>
              <a:t>Connecting Azure windows VM is just a process of selecting connect.</a:t>
            </a:r>
          </a:p>
          <a:p>
            <a:r>
              <a:rPr lang="en-US" dirty="0"/>
              <a:t>FYI – the text description after you choose where to install agent is backwards. The links still take you to the proper place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653264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steps involved for non-azure.  Need to manually install the agent.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97216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System Monitor (Sysmon) is a Windows system service, and device driver that remains resident across system reboots to monitor and log system activity to the Windows event log once installed on a system. It provides detailed information about process creations, network connections, and changes to file creation time. By collecting the events it generates using Windows Event Collection or SIEM agents and then analyzing them, you can identify malicious or anomalous activity and understand how intruders and malware operate on your network.</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This is performed in the Log Analytics workspace. There is a new direct UI location.</a:t>
            </a:r>
          </a:p>
          <a:p>
            <a:endParaRPr lang="en-US" b="0" i="0" dirty="0">
              <a:solidFill>
                <a:srgbClr val="E3E3E3"/>
              </a:solidFill>
              <a:effectLst/>
              <a:latin typeface="Segoe UI" panose="020B0502040204020203" pitchFamily="34" charset="0"/>
            </a:endParaRPr>
          </a:p>
          <a:p>
            <a:r>
              <a:rPr lang="en-US" b="1" i="0" dirty="0">
                <a:solidFill>
                  <a:srgbClr val="E3E3E3"/>
                </a:solidFill>
                <a:effectLst/>
                <a:latin typeface="Segoe UI" panose="020B0502040204020203" pitchFamily="34" charset="0"/>
              </a:rPr>
              <a:t>Instructor demonstration:</a:t>
            </a:r>
          </a:p>
          <a:p>
            <a:endParaRPr lang="en-US" b="0" i="0" dirty="0">
              <a:solidFill>
                <a:srgbClr val="E3E3E3"/>
              </a:solidFill>
              <a:effectLst/>
              <a:latin typeface="Segoe UI" panose="020B0502040204020203" pitchFamily="34" charset="0"/>
            </a:endParaRPr>
          </a:p>
          <a:p>
            <a:pPr marL="342900" indent="-342900">
              <a:spcAft>
                <a:spcPts val="600"/>
              </a:spcAft>
              <a:buFont typeface="Arial" panose="020B0604020202020204" pitchFamily="34" charset="0"/>
              <a:buChar char="•"/>
            </a:pPr>
            <a:r>
              <a:rPr lang="en-US" dirty="0">
                <a:latin typeface="Segoe UI" panose="020B0502040204020203" pitchFamily="34" charset="0"/>
              </a:rPr>
              <a:t>Security Events </a:t>
            </a:r>
            <a:r>
              <a:rPr lang="en-US" dirty="0">
                <a:latin typeface="Segoe UI" panose="020B0502040204020203" pitchFamily="34" charset="0"/>
                <a:cs typeface="Segoe UI" panose="020B0502040204020203" pitchFamily="34" charset="0"/>
              </a:rPr>
              <a:t>connector</a:t>
            </a:r>
          </a:p>
          <a:p>
            <a:pPr marL="342900" indent="-342900">
              <a:spcAft>
                <a:spcPts val="600"/>
              </a:spcAft>
              <a:buFont typeface="Arial" panose="020B0604020202020204" pitchFamily="34" charset="0"/>
              <a:buChar char="•"/>
            </a:pPr>
            <a:r>
              <a:rPr lang="en-US" dirty="0">
                <a:latin typeface="Segoe UI" panose="020B0502040204020203" pitchFamily="34" charset="0"/>
              </a:rPr>
              <a:t>Connect an Azure Windows VM</a:t>
            </a:r>
          </a:p>
          <a:p>
            <a:pPr marL="342900" indent="-342900">
              <a:spcAft>
                <a:spcPts val="600"/>
              </a:spcAft>
              <a:buFont typeface="Arial" panose="020B0604020202020204" pitchFamily="34" charset="0"/>
              <a:buChar char="•"/>
            </a:pPr>
            <a:r>
              <a:rPr lang="en-US" dirty="0">
                <a:latin typeface="Segoe UI" panose="020B0502040204020203" pitchFamily="34" charset="0"/>
              </a:rPr>
              <a:t>Connect a non-Azure Windows Host</a:t>
            </a:r>
          </a:p>
          <a:p>
            <a:pPr marL="342900" indent="-342900">
              <a:spcAft>
                <a:spcPts val="600"/>
              </a:spcAft>
              <a:buFont typeface="Arial" panose="020B0604020202020204" pitchFamily="34" charset="0"/>
              <a:buChar char="•"/>
            </a:pPr>
            <a:r>
              <a:rPr lang="en-US" dirty="0">
                <a:latin typeface="Segoe UI" panose="020B0502040204020203" pitchFamily="34" charset="0"/>
              </a:rPr>
              <a:t>Configure Sysmon collection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62460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482286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 that supports the CEF connector concept.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170515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Optional slide that supports the CEF connector concept.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50140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87594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designate and configure a Linux machine to forward the logs from your security solution to your Azure Sentinel workspace. This machine can be physical or virtual in your on-premises environment, an Azure VM, or a VM in another cloud. Using the link provided, you will run a script on the designated machine that performs the following tasks:</a:t>
            </a:r>
          </a:p>
          <a:p>
            <a:endParaRPr lang="en-US" dirty="0"/>
          </a:p>
          <a:p>
            <a:r>
              <a:rPr lang="en-US" dirty="0"/>
              <a:t>Installs the Log Analytics agent for Linux (also known as the OMS agent) and configures it for the following purposes:</a:t>
            </a:r>
          </a:p>
          <a:p>
            <a:endParaRPr lang="en-US" dirty="0"/>
          </a:p>
          <a:p>
            <a:r>
              <a:rPr lang="en-US" dirty="0"/>
              <a:t>listening for CEF messages from the built-in Linux Syslog daemon on TCP port 25226</a:t>
            </a:r>
          </a:p>
          <a:p>
            <a:endParaRPr lang="en-US" dirty="0"/>
          </a:p>
          <a:p>
            <a:r>
              <a:rPr lang="en-US" dirty="0"/>
              <a:t>sending the messages securely over TLS to your Azure Sentinel workspace, where they are parsed and enriched</a:t>
            </a:r>
          </a:p>
          <a:p>
            <a:endParaRPr lang="en-US" dirty="0"/>
          </a:p>
          <a:p>
            <a:r>
              <a:rPr lang="en-US" dirty="0"/>
              <a:t>Configures the built-in Linux Syslog daemon (</a:t>
            </a:r>
            <a:r>
              <a:rPr lang="en-US" dirty="0" err="1"/>
              <a:t>rsyslog.d</a:t>
            </a:r>
            <a:r>
              <a:rPr lang="en-US" dirty="0"/>
              <a:t>/syslog-ng) for the following purposes:</a:t>
            </a:r>
          </a:p>
          <a:p>
            <a:endParaRPr lang="en-US" dirty="0"/>
          </a:p>
          <a:p>
            <a:r>
              <a:rPr lang="en-US" dirty="0"/>
              <a:t>listening for Syslog messages from your security solutions on TCP port 514</a:t>
            </a:r>
          </a:p>
          <a:p>
            <a:endParaRPr lang="en-US" dirty="0"/>
          </a:p>
          <a:p>
            <a:r>
              <a:rPr lang="en-US" dirty="0"/>
              <a:t>forwarding only the messages it identifies as CEF to the Log Analytics agent on localhost using TCP port 25226</a:t>
            </a:r>
          </a:p>
          <a:p>
            <a:endParaRPr lang="en-US" dirty="0"/>
          </a:p>
          <a:p>
            <a:endParaRPr lang="en-US" dirty="0"/>
          </a:p>
          <a:p>
            <a:r>
              <a:rPr lang="en-US" b="1" dirty="0"/>
              <a:t>Instructor demonstration:</a:t>
            </a:r>
            <a:br>
              <a:rPr lang="en-US" dirty="0"/>
            </a:b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latin typeface="Segoe UI" panose="020B0502040204020203" pitchFamily="34" charset="0"/>
              </a:rPr>
              <a:t>Install the CEF connector</a:t>
            </a: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47513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482520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connect Azure based </a:t>
            </a:r>
            <a:r>
              <a:rPr lang="en-US" dirty="0" err="1"/>
              <a:t>linux</a:t>
            </a:r>
            <a:r>
              <a:rPr lang="en-US" dirty="0"/>
              <a:t> VM – it is a simple connect button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53439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steps involved for non-azure.  Need to manually install the agent.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51416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This is performed in the Log Analytics workspace. There is a new direct UI location.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948133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Syslog collector writes log data to the Syslog table. One difference from the CEF Collector is that the message's data is stored in a string field named </a:t>
            </a:r>
            <a:r>
              <a:rPr lang="en-US" dirty="0" err="1"/>
              <a:t>SyslogMessage</a:t>
            </a:r>
            <a:r>
              <a:rPr lang="en-US" dirty="0"/>
              <a:t>. The Common Event Format (CEF) Connector writes to the </a:t>
            </a:r>
            <a:r>
              <a:rPr lang="en-US" dirty="0" err="1"/>
              <a:t>CommonSecurityLog</a:t>
            </a:r>
            <a:r>
              <a:rPr lang="en-US" dirty="0"/>
              <a:t> with the fields already parsed. For Syslog, you will need to parse fields on every query that uses the Sysmon table or write a Parser. A Parser is a KQL Function that is a query saved as a function and then referenced with the function name. The reference to the function name is like accessing any other table. By creating parses, you only need to write the </a:t>
            </a:r>
            <a:r>
              <a:rPr lang="en-US" dirty="0" err="1"/>
              <a:t>SyslogMessage</a:t>
            </a:r>
            <a:r>
              <a:rPr lang="en-US" dirty="0"/>
              <a:t> parsing once.</a:t>
            </a:r>
          </a:p>
          <a:p>
            <a:endParaRPr lang="en-US" dirty="0"/>
          </a:p>
          <a:p>
            <a:r>
              <a:rPr lang="en-US" dirty="0"/>
              <a:t>In the Logs window, create a query, select the Save button, and select Function from the drop-down. Then specify function name and alias. In this case, if we create the Function named </a:t>
            </a:r>
            <a:r>
              <a:rPr lang="en-US" dirty="0" err="1"/>
              <a:t>MyParser</a:t>
            </a:r>
            <a:r>
              <a:rPr lang="en-US" dirty="0"/>
              <a:t>, I then can access the table using the name </a:t>
            </a:r>
            <a:r>
              <a:rPr lang="en-US" dirty="0" err="1"/>
              <a:t>MyParser</a:t>
            </a:r>
            <a:r>
              <a:rPr lang="en-US" dirty="0"/>
              <a:t>.</a:t>
            </a:r>
          </a:p>
          <a:p>
            <a:endParaRPr lang="en-US" dirty="0"/>
          </a:p>
          <a:p>
            <a:r>
              <a:rPr lang="en-US" b="1"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Deploy </a:t>
            </a:r>
            <a:r>
              <a:rPr lang="en-US" dirty="0">
                <a:latin typeface="Segoe UI" panose="020B0502040204020203" pitchFamily="34" charset="0"/>
              </a:rPr>
              <a:t>Syslog Connector</a:t>
            </a:r>
            <a:endParaRPr lang="en-US" dirty="0">
              <a:latin typeface="Segoe UI" panose="020B0502040204020203" pitchFamily="34" charset="0"/>
              <a:cs typeface="Segoe UI" panose="020B0502040204020203" pitchFamily="34" charset="0"/>
            </a:endParaRPr>
          </a:p>
          <a:p>
            <a:pPr marL="342900" indent="-342900">
              <a:spcAft>
                <a:spcPts val="600"/>
              </a:spcAft>
              <a:buFont typeface="Arial" panose="020B0604020202020204" pitchFamily="34" charset="0"/>
              <a:buChar char="•"/>
            </a:pPr>
            <a:r>
              <a:rPr lang="en-US" dirty="0">
                <a:latin typeface="Segoe UI" panose="020B0502040204020203" pitchFamily="34" charset="0"/>
              </a:rPr>
              <a:t>Configure facility</a:t>
            </a:r>
          </a:p>
          <a:p>
            <a:pPr marL="342900" indent="-342900">
              <a:spcAft>
                <a:spcPts val="600"/>
              </a:spcAft>
              <a:buFont typeface="Arial" panose="020B0604020202020204" pitchFamily="34" charset="0"/>
              <a:buChar char="•"/>
            </a:pPr>
            <a:r>
              <a:rPr lang="en-US" dirty="0">
                <a:latin typeface="Segoe UI" panose="020B0502040204020203" pitchFamily="34" charset="0"/>
              </a:rPr>
              <a:t>Create a parser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254260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15027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9811786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195228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78110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indicators will also be available in the Threat intelligence blade</a:t>
            </a:r>
          </a:p>
          <a:p>
            <a:endParaRPr lang="en-US" dirty="0"/>
          </a:p>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Connect the TAXII connector</a:t>
            </a:r>
            <a:endParaRPr lang="en-US" dirty="0">
              <a:latin typeface="Segoe UI" panose="020B0502040204020203" pitchFamily="34" charset="0"/>
              <a:cs typeface="Segoe UI" panose="020B0502040204020203" pitchFamily="34" charset="0"/>
            </a:endParaRPr>
          </a:p>
          <a:p>
            <a:pPr marL="342900" indent="-342900">
              <a:spcAft>
                <a:spcPts val="600"/>
              </a:spcAft>
              <a:buFont typeface="Arial" panose="020B0604020202020204" pitchFamily="34" charset="0"/>
              <a:buChar char="•"/>
            </a:pPr>
            <a:r>
              <a:rPr lang="en-US" dirty="0">
                <a:latin typeface="Segoe UI" panose="020B0502040204020203" pitchFamily="34" charset="0"/>
              </a:rPr>
              <a:t>View results in the Log window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23861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022872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02106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58807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demonstrations:</a:t>
            </a:r>
            <a:br>
              <a:rPr lang="en-US" dirty="0"/>
            </a:br>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Data Connector list</a:t>
            </a:r>
          </a:p>
          <a:p>
            <a:pPr marL="342900" indent="-342900">
              <a:spcAft>
                <a:spcPts val="600"/>
              </a:spcAft>
              <a:buFont typeface="Arial" panose="020B0604020202020204" pitchFamily="34" charset="0"/>
              <a:buChar char="•"/>
            </a:pPr>
            <a:r>
              <a:rPr lang="en-US" dirty="0">
                <a:latin typeface="Segoe UI" panose="020B0502040204020203" pitchFamily="34" charset="0"/>
              </a:rPr>
              <a:t>Connector page</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Age</a:t>
            </a:r>
            <a:r>
              <a:rPr lang="en-US" dirty="0">
                <a:latin typeface="Segoe UI" panose="020B0502040204020203" pitchFamily="34" charset="0"/>
              </a:rPr>
              <a:t>nts Management page</a:t>
            </a: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47417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91642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p:nvPicPr>
        <p:blipFill rotWithShape="1">
          <a:blip r:embed="rId3"/>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p:nvPicPr>
        <p:blipFill>
          <a:blip r:embed="rId4"/>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7" name="Picture 6" descr="Microsoft Security logo">
            <a:extLst>
              <a:ext uri="{FF2B5EF4-FFF2-40B4-BE49-F238E27FC236}">
                <a16:creationId xmlns:a16="http://schemas.microsoft.com/office/drawing/2014/main" id="{179F2F61-E1D8-4AD3-8BE8-A22CB255CB08}"/>
              </a:ext>
            </a:extLst>
          </p:cNvPr>
          <p:cNvPicPr>
            <a:picLocks noChangeAspect="1"/>
          </p:cNvPicPr>
          <p:nvPr userDrawn="1"/>
        </p:nvPicPr>
        <p:blipFill>
          <a:blip r:embed="rId4"/>
          <a:stretch>
            <a:fillRect/>
          </a:stretch>
        </p:blipFill>
        <p:spPr>
          <a:xfrm>
            <a:off x="136886" y="159692"/>
            <a:ext cx="2887745" cy="871754"/>
          </a:xfrm>
          <a:prstGeom prst="rect">
            <a:avLst/>
          </a:prstGeom>
        </p:spPr>
      </p:pic>
      <p:sp>
        <p:nvSpPr>
          <p:cNvPr id="8" name="Footer Placeholder 1">
            <a:extLst>
              <a:ext uri="{FF2B5EF4-FFF2-40B4-BE49-F238E27FC236}">
                <a16:creationId xmlns:a16="http://schemas.microsoft.com/office/drawing/2014/main" id="{6B4D3644-CD23-485A-B9E5-7BAA6362BFF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9" name="图片 5" descr="图片包含 人, 室内, 桌子, 用&#10;&#10;描述已自动生成">
            <a:extLst>
              <a:ext uri="{FF2B5EF4-FFF2-40B4-BE49-F238E27FC236}">
                <a16:creationId xmlns:a16="http://schemas.microsoft.com/office/drawing/2014/main" id="{230DB2F7-08C6-476A-B8AE-619C011563DC}"/>
              </a:ext>
            </a:extLst>
          </p:cNvPr>
          <p:cNvPicPr>
            <a:picLocks noChangeAspect="1"/>
          </p:cNvPicPr>
          <p:nvPr userDrawn="1"/>
        </p:nvPicPr>
        <p:blipFill rotWithShape="1">
          <a:blip r:embed="rId5"/>
          <a:srcRect l="-1" r="42006"/>
          <a:stretch/>
        </p:blipFill>
        <p:spPr>
          <a:xfrm>
            <a:off x="6228995" y="0"/>
            <a:ext cx="5963005" cy="6858000"/>
          </a:xfrm>
          <a:prstGeom prst="rect">
            <a:avLst/>
          </a:prstGeom>
        </p:spPr>
      </p:pic>
    </p:spTree>
    <p:custDataLst>
      <p:tags r:id="rId1"/>
    </p:custDataLst>
    <p:extLst>
      <p:ext uri="{BB962C8B-B14F-4D97-AF65-F5344CB8AC3E}">
        <p14:creationId xmlns:p14="http://schemas.microsoft.com/office/powerpoint/2010/main" val="17730969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8759226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8636563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9341550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317133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5475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3409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29074720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2" y="1214429"/>
            <a:ext cx="11341267"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9" name="Text Placeholder 6">
            <a:extLst>
              <a:ext uri="{FF2B5EF4-FFF2-40B4-BE49-F238E27FC236}">
                <a16:creationId xmlns:a16="http://schemas.microsoft.com/office/drawing/2014/main" id="{D0909D11-14AC-4C74-A6AA-E5A0E9FBF43C}"/>
              </a:ext>
            </a:extLst>
          </p:cNvPr>
          <p:cNvSpPr>
            <a:spLocks noGrp="1"/>
          </p:cNvSpPr>
          <p:nvPr>
            <p:ph type="body" sz="quarter" idx="14"/>
          </p:nvPr>
        </p:nvSpPr>
        <p:spPr>
          <a:xfrm>
            <a:off x="418642" y="4360116"/>
            <a:ext cx="11341265"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a16="http://schemas.microsoft.com/office/drawing/2014/main" id="{D9602833-A9CA-44A2-8A9B-6FE791E5FFCA}"/>
              </a:ext>
            </a:extLst>
          </p:cNvPr>
          <p:cNvSpPr>
            <a:spLocks noGrp="1"/>
          </p:cNvSpPr>
          <p:nvPr>
            <p:ph type="body" sz="quarter" idx="15"/>
          </p:nvPr>
        </p:nvSpPr>
        <p:spPr>
          <a:xfrm>
            <a:off x="418643" y="2789873"/>
            <a:ext cx="11341266"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8893611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28164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marL="0" marR="0" lvl="1"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Second level</a:t>
            </a:r>
          </a:p>
          <a:p>
            <a:pPr marL="0" marR="0" lvl="2"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2136171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614562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857698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4581280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9900956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2651155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2724488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8670838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45888037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18643"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43267"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259418"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384043"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09530"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34156"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4" name="Text Placeholder 4">
            <a:extLst>
              <a:ext uri="{FF2B5EF4-FFF2-40B4-BE49-F238E27FC236}">
                <a16:creationId xmlns:a16="http://schemas.microsoft.com/office/drawing/2014/main" id="{DFC6A495-0D5E-49BE-9BBC-D2EC0F8A173E}"/>
              </a:ext>
            </a:extLst>
          </p:cNvPr>
          <p:cNvSpPr>
            <a:spLocks noGrp="1"/>
          </p:cNvSpPr>
          <p:nvPr>
            <p:ph type="body" sz="quarter" idx="17" hasCustomPrompt="1"/>
          </p:nvPr>
        </p:nvSpPr>
        <p:spPr>
          <a:xfrm>
            <a:off x="418643" y="1656806"/>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5" name="Text Placeholder 4">
            <a:extLst>
              <a:ext uri="{FF2B5EF4-FFF2-40B4-BE49-F238E27FC236}">
                <a16:creationId xmlns:a16="http://schemas.microsoft.com/office/drawing/2014/main" id="{E993087F-B7F0-452D-9862-4702BDA2A325}"/>
              </a:ext>
            </a:extLst>
          </p:cNvPr>
          <p:cNvSpPr>
            <a:spLocks noGrp="1"/>
          </p:cNvSpPr>
          <p:nvPr>
            <p:ph type="body" sz="quarter" idx="24" hasCustomPrompt="1"/>
          </p:nvPr>
        </p:nvSpPr>
        <p:spPr>
          <a:xfrm>
            <a:off x="4293969"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6" name="Text Placeholder 4">
            <a:extLst>
              <a:ext uri="{FF2B5EF4-FFF2-40B4-BE49-F238E27FC236}">
                <a16:creationId xmlns:a16="http://schemas.microsoft.com/office/drawing/2014/main" id="{789386B5-D7AB-4883-8B79-1205708F3820}"/>
              </a:ext>
            </a:extLst>
          </p:cNvPr>
          <p:cNvSpPr>
            <a:spLocks noGrp="1"/>
          </p:cNvSpPr>
          <p:nvPr>
            <p:ph type="body" sz="quarter" idx="25" hasCustomPrompt="1"/>
          </p:nvPr>
        </p:nvSpPr>
        <p:spPr>
          <a:xfrm>
            <a:off x="8144083"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7" name="Text Placeholder 4">
            <a:extLst>
              <a:ext uri="{FF2B5EF4-FFF2-40B4-BE49-F238E27FC236}">
                <a16:creationId xmlns:a16="http://schemas.microsoft.com/office/drawing/2014/main" id="{A53E5920-F8CB-404E-8418-386AA28C8E57}"/>
              </a:ext>
            </a:extLst>
          </p:cNvPr>
          <p:cNvSpPr>
            <a:spLocks noGrp="1"/>
          </p:cNvSpPr>
          <p:nvPr>
            <p:ph type="body" sz="quarter" idx="28" hasCustomPrompt="1"/>
          </p:nvPr>
        </p:nvSpPr>
        <p:spPr>
          <a:xfrm>
            <a:off x="418643" y="1350193"/>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8" name="Text Placeholder 4">
            <a:extLst>
              <a:ext uri="{FF2B5EF4-FFF2-40B4-BE49-F238E27FC236}">
                <a16:creationId xmlns:a16="http://schemas.microsoft.com/office/drawing/2014/main" id="{BAAF887A-063D-47B7-BE4B-84AA6A570A90}"/>
              </a:ext>
            </a:extLst>
          </p:cNvPr>
          <p:cNvSpPr>
            <a:spLocks noGrp="1"/>
          </p:cNvSpPr>
          <p:nvPr>
            <p:ph type="body" sz="quarter" idx="29" hasCustomPrompt="1"/>
          </p:nvPr>
        </p:nvSpPr>
        <p:spPr>
          <a:xfrm>
            <a:off x="4293969"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30" name="Text Placeholder 4">
            <a:extLst>
              <a:ext uri="{FF2B5EF4-FFF2-40B4-BE49-F238E27FC236}">
                <a16:creationId xmlns:a16="http://schemas.microsoft.com/office/drawing/2014/main" id="{FA83FEC7-8AA2-49C8-A8C6-D867B7F15A92}"/>
              </a:ext>
            </a:extLst>
          </p:cNvPr>
          <p:cNvSpPr>
            <a:spLocks noGrp="1"/>
          </p:cNvSpPr>
          <p:nvPr>
            <p:ph type="body" sz="quarter" idx="30" hasCustomPrompt="1"/>
          </p:nvPr>
        </p:nvSpPr>
        <p:spPr>
          <a:xfrm>
            <a:off x="8144083"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custDataLst>
      <p:tags r:id="rId1"/>
    </p:custDataLst>
    <p:extLst>
      <p:ext uri="{BB962C8B-B14F-4D97-AF65-F5344CB8AC3E}">
        <p14:creationId xmlns:p14="http://schemas.microsoft.com/office/powerpoint/2010/main" val="15961940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4113065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3711523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9950957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27182289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3254265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1459667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86812082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2</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6596305"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7410734" y="1456897"/>
            <a:ext cx="4362622"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7552537" y="1925795"/>
            <a:ext cx="4079016" cy="32944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63901259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05538871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318398"/>
            <a:ext cx="3659644" cy="4200325"/>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Rectangle 6">
            <a:extLst>
              <a:ext uri="{FF2B5EF4-FFF2-40B4-BE49-F238E27FC236}">
                <a16:creationId xmlns:a16="http://schemas.microsoft.com/office/drawing/2014/main" id="{9003B64D-9791-4980-B9F7-4059E0D39C90}"/>
              </a:ext>
              <a:ext uri="{C183D7F6-B498-43B3-948B-1728B52AA6E4}">
                <adec:decorative xmlns:adec="http://schemas.microsoft.com/office/drawing/2017/decorative" val="1"/>
              </a:ext>
            </a:extLst>
          </p:cNvPr>
          <p:cNvSpPr/>
          <p:nvPr userDrawn="1"/>
        </p:nvSpPr>
        <p:spPr bwMode="auto">
          <a:xfrm>
            <a:off x="4282439" y="131839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FD4B3A-BF6E-4E6A-9D7A-CE9A4A45ED0B}"/>
              </a:ext>
              <a:ext uri="{C183D7F6-B498-43B3-948B-1728B52AA6E4}">
                <adec:decorative xmlns:adec="http://schemas.microsoft.com/office/drawing/2017/decorative" val="1"/>
              </a:ext>
            </a:extLst>
          </p:cNvPr>
          <p:cNvSpPr/>
          <p:nvPr userDrawn="1"/>
        </p:nvSpPr>
        <p:spPr bwMode="auto">
          <a:xfrm>
            <a:off x="4282439" y="277554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34687BE-640A-4663-A245-A357FAE7BF9F}"/>
              </a:ext>
              <a:ext uri="{C183D7F6-B498-43B3-948B-1728B52AA6E4}">
                <adec:decorative xmlns:adec="http://schemas.microsoft.com/office/drawing/2017/decorative" val="1"/>
              </a:ext>
            </a:extLst>
          </p:cNvPr>
          <p:cNvSpPr/>
          <p:nvPr userDrawn="1"/>
        </p:nvSpPr>
        <p:spPr bwMode="auto">
          <a:xfrm>
            <a:off x="4282439" y="4211290"/>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7">
            <a:extLst>
              <a:ext uri="{FF2B5EF4-FFF2-40B4-BE49-F238E27FC236}">
                <a16:creationId xmlns:a16="http://schemas.microsoft.com/office/drawing/2014/main" id="{EC429A5F-233E-440A-BE27-73094E45DB05}"/>
              </a:ext>
            </a:extLst>
          </p:cNvPr>
          <p:cNvSpPr>
            <a:spLocks noGrp="1"/>
          </p:cNvSpPr>
          <p:nvPr>
            <p:ph type="pic" sz="quarter" idx="15" hasCustomPrompt="1"/>
          </p:nvPr>
        </p:nvSpPr>
        <p:spPr>
          <a:xfrm>
            <a:off x="4484597" y="1361798"/>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Picture Placeholder 7">
            <a:extLst>
              <a:ext uri="{FF2B5EF4-FFF2-40B4-BE49-F238E27FC236}">
                <a16:creationId xmlns:a16="http://schemas.microsoft.com/office/drawing/2014/main" id="{B1C0865A-C973-494C-9620-F6092B7573D0}"/>
              </a:ext>
            </a:extLst>
          </p:cNvPr>
          <p:cNvSpPr>
            <a:spLocks noGrp="1"/>
          </p:cNvSpPr>
          <p:nvPr>
            <p:ph type="pic" sz="quarter" idx="43" hasCustomPrompt="1"/>
          </p:nvPr>
        </p:nvSpPr>
        <p:spPr>
          <a:xfrm>
            <a:off x="4484597" y="2818553"/>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Picture Placeholder 7">
            <a:extLst>
              <a:ext uri="{FF2B5EF4-FFF2-40B4-BE49-F238E27FC236}">
                <a16:creationId xmlns:a16="http://schemas.microsoft.com/office/drawing/2014/main" id="{0F0AAB44-7C37-4772-AFE5-9647E56A5B43}"/>
              </a:ext>
            </a:extLst>
          </p:cNvPr>
          <p:cNvSpPr>
            <a:spLocks noGrp="1"/>
          </p:cNvSpPr>
          <p:nvPr>
            <p:ph type="pic" sz="quarter" idx="44" hasCustomPrompt="1"/>
          </p:nvPr>
        </p:nvSpPr>
        <p:spPr>
          <a:xfrm>
            <a:off x="4484597" y="4254559"/>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5323830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89760412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742657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7982873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414903964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7336956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86956727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1146777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1305837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719094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47633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406621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4832572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62373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648318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9571623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8347583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810706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5243938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1823808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388940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4846563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4568979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3581535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4640749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1581310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9113233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3339770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0261438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502834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26246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2574601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0"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marL="0" marR="0" lvl="1" indent="0" algn="l" defTabSz="914367" rtl="0" eaLnBrk="1" fontAlgn="auto" latinLnBrk="0" hangingPunct="1">
              <a:lnSpc>
                <a:spcPct val="100000"/>
              </a:lnSpc>
              <a:spcBef>
                <a:spcPts val="392"/>
              </a:spcBef>
              <a:spcAft>
                <a:spcPts val="588"/>
              </a:spcAft>
              <a:buClrTx/>
              <a:buSzPct val="90000"/>
              <a:buFontTx/>
              <a:buNone/>
              <a:tabLst/>
            </a:pPr>
            <a:r>
              <a:rPr lang="en-US"/>
              <a:t>Second level</a:t>
            </a:r>
          </a:p>
          <a:p>
            <a:pPr marL="0" marR="0" lvl="2" indent="0" algn="l" defTabSz="914367" rtl="0" eaLnBrk="1" fontAlgn="auto" latinLnBrk="0" hangingPunct="1">
              <a:lnSpc>
                <a:spcPct val="100000"/>
              </a:lnSpc>
              <a:spcBef>
                <a:spcPts val="392"/>
              </a:spcBef>
              <a:spcAft>
                <a:spcPts val="588"/>
              </a:spcAft>
              <a:buClrTx/>
              <a:buSzPct val="90000"/>
              <a:buFontTx/>
              <a:buNone/>
              <a:tabLst/>
            </a:pPr>
            <a:r>
              <a:rPr lang="en-US"/>
              <a:t>Third level</a:t>
            </a:r>
          </a:p>
          <a:p>
            <a:pPr marL="0" marR="0" lvl="3" indent="0" algn="l" defTabSz="914367" rtl="0" eaLnBrk="1" fontAlgn="auto" latinLnBrk="0" hangingPunct="1">
              <a:lnSpc>
                <a:spcPct val="100000"/>
              </a:lnSpc>
              <a:spcBef>
                <a:spcPts val="392"/>
              </a:spcBef>
              <a:spcAft>
                <a:spcPts val="588"/>
              </a:spcAft>
              <a:buClrTx/>
              <a:buSzPct val="90000"/>
              <a:buFontTx/>
              <a:buNone/>
              <a:tabLst/>
            </a:pPr>
            <a:r>
              <a:rPr lang="en-US"/>
              <a:t>Fourth level</a:t>
            </a:r>
          </a:p>
          <a:p>
            <a:pPr marL="0" marR="0" lvl="4" indent="0" algn="l" defTabSz="914367" rtl="0" eaLnBrk="1" fontAlgn="auto" latinLnBrk="0" hangingPunct="1">
              <a:lnSpc>
                <a:spcPct val="100000"/>
              </a:lnSpc>
              <a:spcBef>
                <a:spcPts val="392"/>
              </a:spcBef>
              <a:spcAft>
                <a:spcPts val="588"/>
              </a:spcAft>
              <a:buClrTx/>
              <a:buSzPct val="90000"/>
              <a:buFontTx/>
              <a:buNone/>
              <a:tabLst/>
            </a:pPr>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1552929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602005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77637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73458"/>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3304036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3861998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2490886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670077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40236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3076695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4690235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3F4E0652-F29D-4D03-92C7-CD759431CD3F}"/>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191125113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245752708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19117988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userDrawn="1"/>
        </p:nvPicPr>
        <p:blipFill rotWithShape="1">
          <a:blip r:embed="rId2"/>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3"/>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122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033252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0237562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1882116"/>
            <a:ext cx="4167887" cy="543185"/>
          </a:xfrm>
        </p:spPr>
        <p:txBody>
          <a:bodyPr anchor="t" anchorCtr="0">
            <a:spAutoFit/>
          </a:bodyPr>
          <a:lstStyle>
            <a:lvl1pPr>
              <a:defRPr sz="3529">
                <a:solidFill>
                  <a:schemeClr val="tx1"/>
                </a:solidFill>
              </a:defRPr>
            </a:lvl1pPr>
          </a:lstStyle>
          <a:p>
            <a:endParaRPr lang="en-US"/>
          </a:p>
        </p:txBody>
      </p:sp>
    </p:spTree>
    <p:extLst>
      <p:ext uri="{BB962C8B-B14F-4D97-AF65-F5344CB8AC3E}">
        <p14:creationId xmlns:p14="http://schemas.microsoft.com/office/powerpoint/2010/main" val="116543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79">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258103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endParaRPr lang="en-US"/>
          </a:p>
        </p:txBody>
      </p:sp>
    </p:spTree>
    <p:extLst>
      <p:ext uri="{BB962C8B-B14F-4D97-AF65-F5344CB8AC3E}">
        <p14:creationId xmlns:p14="http://schemas.microsoft.com/office/powerpoint/2010/main" val="15529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0506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987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486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032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5913085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704938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28040699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8310624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0878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11993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80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9271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5427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8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249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7070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91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dirty="0"/>
              <a:t>© Microsoft Corporation 					 	 	 Microsoft 365 </a:t>
            </a:r>
          </a:p>
        </p:txBody>
      </p:sp>
    </p:spTree>
    <p:extLst>
      <p:ext uri="{BB962C8B-B14F-4D97-AF65-F5344CB8AC3E}">
        <p14:creationId xmlns:p14="http://schemas.microsoft.com/office/powerpoint/2010/main" val="23167950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dirty="0">
                <a:solidFill>
                  <a:schemeClr val="tx1"/>
                </a:solidFill>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3023537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72958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07844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p:nvPicPr>
        <p:blipFill>
          <a:blip r:embed="rId3"/>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70378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image" Target="../media/image18.emf"/><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2.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slideLayout" Target="../slideLayouts/slideLayout152.xml"/><Relationship Id="rId63" Type="http://schemas.openxmlformats.org/officeDocument/2006/relationships/slideLayout" Target="../slideLayouts/slideLayout160.xml"/><Relationship Id="rId68" Type="http://schemas.openxmlformats.org/officeDocument/2006/relationships/slideLayout" Target="../slideLayouts/slideLayout165.xml"/><Relationship Id="rId76" Type="http://schemas.openxmlformats.org/officeDocument/2006/relationships/slideLayout" Target="../slideLayouts/slideLayout173.xml"/><Relationship Id="rId7" Type="http://schemas.openxmlformats.org/officeDocument/2006/relationships/slideLayout" Target="../slideLayouts/slideLayout104.xml"/><Relationship Id="rId71" Type="http://schemas.openxmlformats.org/officeDocument/2006/relationships/slideLayout" Target="../slideLayouts/slideLayout168.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8" Type="http://schemas.openxmlformats.org/officeDocument/2006/relationships/slideLayout" Target="../slideLayouts/slideLayout155.xml"/><Relationship Id="rId66" Type="http://schemas.openxmlformats.org/officeDocument/2006/relationships/slideLayout" Target="../slideLayouts/slideLayout163.xml"/><Relationship Id="rId74" Type="http://schemas.openxmlformats.org/officeDocument/2006/relationships/slideLayout" Target="../slideLayouts/slideLayout171.xml"/><Relationship Id="rId79" Type="http://schemas.openxmlformats.org/officeDocument/2006/relationships/tags" Target="../tags/tag1.xml"/><Relationship Id="rId5" Type="http://schemas.openxmlformats.org/officeDocument/2006/relationships/slideLayout" Target="../slideLayouts/slideLayout102.xml"/><Relationship Id="rId61" Type="http://schemas.openxmlformats.org/officeDocument/2006/relationships/slideLayout" Target="../slideLayouts/slideLayout158.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60" Type="http://schemas.openxmlformats.org/officeDocument/2006/relationships/slideLayout" Target="../slideLayouts/slideLayout157.xml"/><Relationship Id="rId65" Type="http://schemas.openxmlformats.org/officeDocument/2006/relationships/slideLayout" Target="../slideLayouts/slideLayout162.xml"/><Relationship Id="rId73" Type="http://schemas.openxmlformats.org/officeDocument/2006/relationships/slideLayout" Target="../slideLayouts/slideLayout170.xml"/><Relationship Id="rId78"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slideLayout" Target="../slideLayouts/slideLayout153.xml"/><Relationship Id="rId64" Type="http://schemas.openxmlformats.org/officeDocument/2006/relationships/slideLayout" Target="../slideLayouts/slideLayout161.xml"/><Relationship Id="rId69" Type="http://schemas.openxmlformats.org/officeDocument/2006/relationships/slideLayout" Target="../slideLayouts/slideLayout166.xml"/><Relationship Id="rId77" Type="http://schemas.openxmlformats.org/officeDocument/2006/relationships/slideLayout" Target="../slideLayouts/slideLayout174.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72" Type="http://schemas.openxmlformats.org/officeDocument/2006/relationships/slideLayout" Target="../slideLayouts/slideLayout169.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59" Type="http://schemas.openxmlformats.org/officeDocument/2006/relationships/slideLayout" Target="../slideLayouts/slideLayout156.xml"/><Relationship Id="rId67" Type="http://schemas.openxmlformats.org/officeDocument/2006/relationships/slideLayout" Target="../slideLayouts/slideLayout164.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slideLayout" Target="../slideLayouts/slideLayout151.xml"/><Relationship Id="rId62" Type="http://schemas.openxmlformats.org/officeDocument/2006/relationships/slideLayout" Target="../slideLayouts/slideLayout159.xml"/><Relationship Id="rId70" Type="http://schemas.openxmlformats.org/officeDocument/2006/relationships/slideLayout" Target="../slideLayouts/slideLayout167.xml"/><Relationship Id="rId75" Type="http://schemas.openxmlformats.org/officeDocument/2006/relationships/slideLayout" Target="../slideLayouts/slideLayout172.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5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a:solidFill>
                  <a:schemeClr val="bg1">
                    <a:lumMod val="75000"/>
                  </a:schemeClr>
                </a:solidFill>
              </a:rPr>
              <a:t>Closed captioning</a:t>
            </a:r>
            <a:br>
              <a:rPr lang="en-US" sz="700">
                <a:solidFill>
                  <a:schemeClr val="bg1">
                    <a:lumMod val="75000"/>
                  </a:schemeClr>
                </a:solidFill>
              </a:rPr>
            </a:br>
            <a:r>
              <a:rPr lang="en-US" sz="70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28" r:id="rId6"/>
    <p:sldLayoutId id="2147484680" r:id="rId7"/>
    <p:sldLayoutId id="2147484610" r:id="rId8"/>
    <p:sldLayoutId id="2147484684" r:id="rId9"/>
    <p:sldLayoutId id="2147484670" r:id="rId10"/>
    <p:sldLayoutId id="2147484671" r:id="rId11"/>
    <p:sldLayoutId id="2147484682" r:id="rId12"/>
    <p:sldLayoutId id="2147484677" r:id="rId13"/>
    <p:sldLayoutId id="2147484727" r:id="rId14"/>
    <p:sldLayoutId id="2147484691" r:id="rId15"/>
    <p:sldLayoutId id="2147484692" r:id="rId16"/>
    <p:sldLayoutId id="2147484693" r:id="rId17"/>
    <p:sldLayoutId id="2147484694" r:id="rId18"/>
    <p:sldLayoutId id="2147484695" r:id="rId19"/>
    <p:sldLayoutId id="2147484560" r:id="rId20"/>
    <p:sldLayoutId id="2147484580" r:id="rId21"/>
    <p:sldLayoutId id="2147484566" r:id="rId22"/>
    <p:sldLayoutId id="2147484696" r:id="rId23"/>
    <p:sldLayoutId id="2147484697" r:id="rId24"/>
    <p:sldLayoutId id="2147484675" r:id="rId25"/>
    <p:sldLayoutId id="2147484676" r:id="rId26"/>
    <p:sldLayoutId id="2147484711" r:id="rId27"/>
    <p:sldLayoutId id="2147484721" r:id="rId28"/>
    <p:sldLayoutId id="2147484720" r:id="rId29"/>
    <p:sldLayoutId id="2147484726" r:id="rId30"/>
    <p:sldLayoutId id="2147484570" r:id="rId31"/>
    <p:sldLayoutId id="2147484571" r:id="rId32"/>
    <p:sldLayoutId id="2147484572" r:id="rId33"/>
    <p:sldLayoutId id="2147484688" r:id="rId34"/>
    <p:sldLayoutId id="2147484689" r:id="rId35"/>
    <p:sldLayoutId id="2147484690" r:id="rId36"/>
    <p:sldLayoutId id="2147484724" r:id="rId37"/>
    <p:sldLayoutId id="2147484725" r:id="rId38"/>
    <p:sldLayoutId id="2147484722" r:id="rId39"/>
    <p:sldLayoutId id="2147484683" r:id="rId40"/>
    <p:sldLayoutId id="2147484685" r:id="rId41"/>
    <p:sldLayoutId id="2147484673" r:id="rId42"/>
    <p:sldLayoutId id="2147484678" r:id="rId43"/>
    <p:sldLayoutId id="2147484679" r:id="rId44"/>
    <p:sldLayoutId id="2147484717" r:id="rId45"/>
    <p:sldLayoutId id="2147484718" r:id="rId46"/>
    <p:sldLayoutId id="2147484712" r:id="rId47"/>
    <p:sldLayoutId id="2147484713" r:id="rId48"/>
    <p:sldLayoutId id="2147484714" r:id="rId49"/>
    <p:sldLayoutId id="2147484715" r:id="rId50"/>
    <p:sldLayoutId id="2147484716" r:id="rId51"/>
    <p:sldLayoutId id="2147484723" r:id="rId52"/>
    <p:sldLayoutId id="2147484686" r:id="rId53"/>
    <p:sldLayoutId id="2147484674" r:id="rId54"/>
    <p:sldLayoutId id="2147484702" r:id="rId55"/>
    <p:sldLayoutId id="2147484719" r:id="rId56"/>
    <p:sldLayoutId id="2147484701" r:id="rId57"/>
    <p:sldLayoutId id="2147484699" r:id="rId58"/>
    <p:sldLayoutId id="2147484700" r:id="rId59"/>
    <p:sldLayoutId id="2147484703" r:id="rId60"/>
    <p:sldLayoutId id="2147484704" r:id="rId61"/>
    <p:sldLayoutId id="2147484705" r:id="rId62"/>
    <p:sldLayoutId id="2147484706" r:id="rId63"/>
    <p:sldLayoutId id="2147484707" r:id="rId64"/>
    <p:sldLayoutId id="2147484730" r:id="rId65"/>
    <p:sldLayoutId id="2147484710" r:id="rId66"/>
    <p:sldLayoutId id="2147484729" r:id="rId67"/>
    <p:sldLayoutId id="2147484731" r:id="rId68"/>
    <p:sldLayoutId id="2147484732" r:id="rId69"/>
    <p:sldLayoutId id="2147484733" r:id="rId70"/>
    <p:sldLayoutId id="2147484698" r:id="rId71"/>
    <p:sldLayoutId id="2147484735" r:id="rId72"/>
    <p:sldLayoutId id="2147484736" r:id="rId73"/>
    <p:sldLayoutId id="2147484737" r:id="rId7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0628500"/>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custDataLst>
      <p:tags r:id="rId79"/>
    </p:custDataLst>
    <p:extLst>
      <p:ext uri="{BB962C8B-B14F-4D97-AF65-F5344CB8AC3E}">
        <p14:creationId xmlns:p14="http://schemas.microsoft.com/office/powerpoint/2010/main" val="4170409729"/>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4792" r:id="rId29"/>
    <p:sldLayoutId id="2147484793" r:id="rId30"/>
    <p:sldLayoutId id="2147484794" r:id="rId31"/>
    <p:sldLayoutId id="2147484795" r:id="rId32"/>
    <p:sldLayoutId id="2147484796" r:id="rId33"/>
    <p:sldLayoutId id="2147484797" r:id="rId34"/>
    <p:sldLayoutId id="2147484798" r:id="rId35"/>
    <p:sldLayoutId id="2147484799" r:id="rId36"/>
    <p:sldLayoutId id="2147484800" r:id="rId37"/>
    <p:sldLayoutId id="2147484801" r:id="rId38"/>
    <p:sldLayoutId id="2147484802" r:id="rId39"/>
    <p:sldLayoutId id="2147484803" r:id="rId40"/>
    <p:sldLayoutId id="2147484804" r:id="rId41"/>
    <p:sldLayoutId id="2147484805" r:id="rId42"/>
    <p:sldLayoutId id="2147484806" r:id="rId43"/>
    <p:sldLayoutId id="2147484807" r:id="rId44"/>
    <p:sldLayoutId id="2147484808" r:id="rId45"/>
    <p:sldLayoutId id="2147484809" r:id="rId46"/>
    <p:sldLayoutId id="2147484810" r:id="rId47"/>
    <p:sldLayoutId id="2147484811" r:id="rId48"/>
    <p:sldLayoutId id="2147484812" r:id="rId49"/>
    <p:sldLayoutId id="2147484813" r:id="rId50"/>
    <p:sldLayoutId id="2147484814" r:id="rId51"/>
    <p:sldLayoutId id="2147484815" r:id="rId52"/>
    <p:sldLayoutId id="2147484816" r:id="rId53"/>
    <p:sldLayoutId id="2147484817" r:id="rId54"/>
    <p:sldLayoutId id="2147484818" r:id="rId55"/>
    <p:sldLayoutId id="2147484819" r:id="rId56"/>
    <p:sldLayoutId id="2147484820" r:id="rId57"/>
    <p:sldLayoutId id="2147484821" r:id="rId58"/>
    <p:sldLayoutId id="2147484822" r:id="rId59"/>
    <p:sldLayoutId id="2147484823" r:id="rId60"/>
    <p:sldLayoutId id="2147484824" r:id="rId61"/>
    <p:sldLayoutId id="2147484825" r:id="rId62"/>
    <p:sldLayoutId id="2147484826" r:id="rId63"/>
    <p:sldLayoutId id="2147484827" r:id="rId64"/>
    <p:sldLayoutId id="2147484828" r:id="rId65"/>
    <p:sldLayoutId id="2147484829" r:id="rId66"/>
    <p:sldLayoutId id="2147484830" r:id="rId67"/>
    <p:sldLayoutId id="2147484831" r:id="rId68"/>
    <p:sldLayoutId id="2147484832" r:id="rId69"/>
    <p:sldLayoutId id="2147484833" r:id="rId70"/>
    <p:sldLayoutId id="2147484834" r:id="rId71"/>
    <p:sldLayoutId id="2147484835" r:id="rId72"/>
    <p:sldLayoutId id="2147484836" r:id="rId73"/>
    <p:sldLayoutId id="2147484837" r:id="rId74"/>
    <p:sldLayoutId id="2147484838" r:id="rId75"/>
    <p:sldLayoutId id="2147484839" r:id="rId76"/>
    <p:sldLayoutId id="2147484840" r:id="rId77"/>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3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9.xml"/><Relationship Id="rId1" Type="http://schemas.openxmlformats.org/officeDocument/2006/relationships/slideLayout" Target="../slideLayouts/slideLayout72.xml"/></Relationships>
</file>

<file path=ppt/slides/_rels/slide4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74.xml"/></Relationships>
</file>

<file path=ppt/slides/_rels/slide5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72.xml"/><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fr-FR" sz="3600" dirty="0"/>
              <a:t>SC-200T00A</a:t>
            </a:r>
            <a:br>
              <a:rPr lang="fr-FR" sz="3600" dirty="0"/>
            </a:br>
            <a:r>
              <a:rPr lang="fr-FR" sz="3600" dirty="0"/>
              <a:t>Microsoft Security Operations </a:t>
            </a:r>
            <a:r>
              <a:rPr lang="fr-FR" sz="3600" dirty="0" err="1"/>
              <a:t>Analyst</a:t>
            </a: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4294967295"/>
          </p:nvPr>
        </p:nvSpPr>
        <p:spPr>
          <a:xfrm>
            <a:off x="442466" y="4350114"/>
            <a:ext cx="5413394" cy="908839"/>
          </a:xfrm>
        </p:spPr>
        <p:txBody>
          <a:bodyPr/>
          <a:lstStyle/>
          <a:p>
            <a:r>
              <a:rPr lang="en-US">
                <a:solidFill>
                  <a:schemeClr val="tx1"/>
                </a:solidFill>
              </a:rPr>
              <a:t>Author name</a:t>
            </a:r>
            <a:br>
              <a:rPr lang="en-US">
                <a:solidFill>
                  <a:schemeClr val="tx1"/>
                </a:solidFill>
              </a:rPr>
            </a:br>
            <a:r>
              <a:rPr lang="en-US">
                <a:solidFill>
                  <a:schemeClr val="tx1"/>
                </a:solidFill>
              </a:rPr>
              <a:t>Date</a:t>
            </a:r>
          </a:p>
        </p:txBody>
      </p:sp>
    </p:spTree>
    <p:extLst>
      <p:ext uri="{BB962C8B-B14F-4D97-AF65-F5344CB8AC3E}">
        <p14:creationId xmlns:p14="http://schemas.microsoft.com/office/powerpoint/2010/main" val="39379697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2: Connect Microsoft services to Azure Sentinel</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8476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Connect Microsoft service connectors</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Explain how connectors auto-create incidents in Azure Sentinel</a:t>
            </a:r>
          </a:p>
        </p:txBody>
      </p:sp>
    </p:spTree>
    <p:extLst>
      <p:ext uri="{BB962C8B-B14F-4D97-AF65-F5344CB8AC3E}">
        <p14:creationId xmlns:p14="http://schemas.microsoft.com/office/powerpoint/2010/main" val="21149827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Plan for Microsoft services connectors</a:t>
            </a:r>
          </a:p>
        </p:txBody>
      </p:sp>
      <p:sp>
        <p:nvSpPr>
          <p:cNvPr id="2" name="Text Placeholder 1">
            <a:extLst>
              <a:ext uri="{FF2B5EF4-FFF2-40B4-BE49-F238E27FC236}">
                <a16:creationId xmlns:a16="http://schemas.microsoft.com/office/drawing/2014/main" id="{B6B6B67B-5758-4C39-8DC7-3B780C245984}"/>
              </a:ext>
            </a:extLst>
          </p:cNvPr>
          <p:cNvSpPr>
            <a:spLocks noGrp="1"/>
          </p:cNvSpPr>
          <p:nvPr>
            <p:ph type="body" sz="quarter" idx="10"/>
          </p:nvPr>
        </p:nvSpPr>
        <p:spPr>
          <a:solidFill>
            <a:schemeClr val="bg1">
              <a:lumMod val="95000"/>
            </a:schemeClr>
          </a:solidFill>
        </p:spPr>
        <p:txBody>
          <a:bodyPr/>
          <a:lstStyle/>
          <a:p>
            <a:r>
              <a:rPr lang="en-US" dirty="0"/>
              <a:t>Prerequisites</a:t>
            </a:r>
          </a:p>
        </p:txBody>
      </p:sp>
      <p:sp>
        <p:nvSpPr>
          <p:cNvPr id="3" name="Text Placeholder 2">
            <a:extLst>
              <a:ext uri="{FF2B5EF4-FFF2-40B4-BE49-F238E27FC236}">
                <a16:creationId xmlns:a16="http://schemas.microsoft.com/office/drawing/2014/main" id="{F6F0B6C6-8460-4789-9377-A451F0E35CA9}"/>
              </a:ext>
            </a:extLst>
          </p:cNvPr>
          <p:cNvSpPr>
            <a:spLocks noGrp="1"/>
          </p:cNvSpPr>
          <p:nvPr>
            <p:ph type="body" sz="quarter" idx="11"/>
          </p:nvPr>
        </p:nvSpPr>
        <p:spPr>
          <a:solidFill>
            <a:schemeClr val="bg1">
              <a:lumMod val="95000"/>
            </a:schemeClr>
          </a:solidFill>
        </p:spPr>
        <p:txBody>
          <a:bodyPr/>
          <a:lstStyle/>
          <a:p>
            <a:r>
              <a:rPr lang="en-US" dirty="0"/>
              <a:t>Configuration</a:t>
            </a:r>
          </a:p>
        </p:txBody>
      </p:sp>
      <p:sp>
        <p:nvSpPr>
          <p:cNvPr id="4" name="Text Placeholder 3">
            <a:extLst>
              <a:ext uri="{FF2B5EF4-FFF2-40B4-BE49-F238E27FC236}">
                <a16:creationId xmlns:a16="http://schemas.microsoft.com/office/drawing/2014/main" id="{F6E4A67B-6A13-40CE-A448-C134FE307E1B}"/>
              </a:ext>
            </a:extLst>
          </p:cNvPr>
          <p:cNvSpPr>
            <a:spLocks noGrp="1"/>
          </p:cNvSpPr>
          <p:nvPr>
            <p:ph type="body" sz="quarter" idx="12"/>
          </p:nvPr>
        </p:nvSpPr>
        <p:spPr>
          <a:solidFill>
            <a:schemeClr val="bg1">
              <a:lumMod val="95000"/>
            </a:schemeClr>
          </a:solidFill>
        </p:spPr>
        <p:txBody>
          <a:bodyPr/>
          <a:lstStyle/>
          <a:p>
            <a:r>
              <a:rPr lang="en-US" dirty="0"/>
              <a:t>Create incidents</a:t>
            </a:r>
          </a:p>
        </p:txBody>
      </p:sp>
    </p:spTree>
    <p:extLst>
      <p:ext uri="{BB962C8B-B14F-4D97-AF65-F5344CB8AC3E}">
        <p14:creationId xmlns:p14="http://schemas.microsoft.com/office/powerpoint/2010/main" val="40163463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Connect the Microsoft Office 365 connector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774647" y="976988"/>
            <a:ext cx="10383899" cy="1113446"/>
          </a:xfrm>
        </p:spPr>
        <p:txBody>
          <a:bodyPr/>
          <a:lstStyle/>
          <a:p>
            <a:pPr>
              <a:lnSpc>
                <a:spcPct val="100000"/>
              </a:lnSpc>
            </a:pPr>
            <a:r>
              <a:rPr lang="en-US" sz="2000" dirty="0"/>
              <a:t>The Office 365 activity log connector provides insight into ongoing user activities. You will get details of operations such as file downloads, access requests sent, changes to group events, set-mailbox, and details of the user who performed the actions.</a:t>
            </a:r>
          </a:p>
        </p:txBody>
      </p:sp>
      <p:pic>
        <p:nvPicPr>
          <p:cNvPr id="5" name="Picture 4" descr="Graphical user interface, text, application&#10;&#10;Description automatically generated">
            <a:extLst>
              <a:ext uri="{FF2B5EF4-FFF2-40B4-BE49-F238E27FC236}">
                <a16:creationId xmlns:a16="http://schemas.microsoft.com/office/drawing/2014/main" id="{1CA9B820-7633-428F-A036-F30F68FC5B85}"/>
              </a:ext>
            </a:extLst>
          </p:cNvPr>
          <p:cNvPicPr>
            <a:picLocks noChangeAspect="1"/>
          </p:cNvPicPr>
          <p:nvPr/>
        </p:nvPicPr>
        <p:blipFill>
          <a:blip r:embed="rId3"/>
          <a:stretch>
            <a:fillRect/>
          </a:stretch>
        </p:blipFill>
        <p:spPr>
          <a:xfrm>
            <a:off x="1895866" y="2090434"/>
            <a:ext cx="9371084" cy="4495192"/>
          </a:xfrm>
          <a:prstGeom prst="rect">
            <a:avLst/>
          </a:prstGeom>
        </p:spPr>
      </p:pic>
    </p:spTree>
    <p:extLst>
      <p:ext uri="{BB962C8B-B14F-4D97-AF65-F5344CB8AC3E}">
        <p14:creationId xmlns:p14="http://schemas.microsoft.com/office/powerpoint/2010/main" val="16804120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Connect the Azure Active Directory connector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376012" y="1120690"/>
            <a:ext cx="10383899" cy="777240"/>
          </a:xfrm>
        </p:spPr>
        <p:txBody>
          <a:bodyPr/>
          <a:lstStyle/>
          <a:p>
            <a:pPr>
              <a:lnSpc>
                <a:spcPct val="100000"/>
              </a:lnSpc>
            </a:pPr>
            <a:r>
              <a:rPr lang="en-US" sz="2000" dirty="0"/>
              <a:t>Gain insights into Azure Active Directory by connecting Audit and Sign in logs to Azure Sentinel to gather insights around Azure Active Directory scenarios. </a:t>
            </a:r>
          </a:p>
        </p:txBody>
      </p:sp>
      <p:pic>
        <p:nvPicPr>
          <p:cNvPr id="5" name="Picture 4" descr="Graphical user interface, text, application&#10;&#10;Description automatically generated">
            <a:extLst>
              <a:ext uri="{FF2B5EF4-FFF2-40B4-BE49-F238E27FC236}">
                <a16:creationId xmlns:a16="http://schemas.microsoft.com/office/drawing/2014/main" id="{4C6E0D34-9DDA-4F8C-B96A-68E2E4CC289C}"/>
              </a:ext>
            </a:extLst>
          </p:cNvPr>
          <p:cNvPicPr>
            <a:picLocks noChangeAspect="1"/>
          </p:cNvPicPr>
          <p:nvPr/>
        </p:nvPicPr>
        <p:blipFill>
          <a:blip r:embed="rId3"/>
          <a:stretch>
            <a:fillRect/>
          </a:stretch>
        </p:blipFill>
        <p:spPr>
          <a:xfrm>
            <a:off x="1389459" y="2091693"/>
            <a:ext cx="9176336" cy="4416111"/>
          </a:xfrm>
          <a:prstGeom prst="rect">
            <a:avLst/>
          </a:prstGeom>
        </p:spPr>
      </p:pic>
    </p:spTree>
    <p:extLst>
      <p:ext uri="{BB962C8B-B14F-4D97-AF65-F5344CB8AC3E}">
        <p14:creationId xmlns:p14="http://schemas.microsoft.com/office/powerpoint/2010/main" val="16396218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Connect the Azure Active Directory Identity Protection connector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04050" y="921864"/>
            <a:ext cx="10383899" cy="1113446"/>
          </a:xfrm>
        </p:spPr>
        <p:txBody>
          <a:bodyPr/>
          <a:lstStyle/>
          <a:p>
            <a:pPr>
              <a:lnSpc>
                <a:spcPct val="100000"/>
              </a:lnSpc>
            </a:pPr>
            <a:r>
              <a:rPr lang="en-US" sz="2000" dirty="0"/>
              <a:t>Azure Active Directory Identity Protection provides a consolidated view of at-risk users, risk events, and vulnerabilities, with the ability to remediate risk immediately and set policies to auto remediate future events.</a:t>
            </a:r>
          </a:p>
        </p:txBody>
      </p:sp>
      <p:pic>
        <p:nvPicPr>
          <p:cNvPr id="5" name="Picture 4" descr="Graphical user interface, application&#10;&#10;Description automatically generated">
            <a:extLst>
              <a:ext uri="{FF2B5EF4-FFF2-40B4-BE49-F238E27FC236}">
                <a16:creationId xmlns:a16="http://schemas.microsoft.com/office/drawing/2014/main" id="{E0AA2226-EDA1-43A1-984C-8975763DB703}"/>
              </a:ext>
            </a:extLst>
          </p:cNvPr>
          <p:cNvPicPr>
            <a:picLocks noChangeAspect="1"/>
          </p:cNvPicPr>
          <p:nvPr/>
        </p:nvPicPr>
        <p:blipFill>
          <a:blip r:embed="rId3"/>
          <a:stretch>
            <a:fillRect/>
          </a:stretch>
        </p:blipFill>
        <p:spPr>
          <a:xfrm>
            <a:off x="1693057" y="2035310"/>
            <a:ext cx="8958283" cy="4521133"/>
          </a:xfrm>
          <a:prstGeom prst="rect">
            <a:avLst/>
          </a:prstGeom>
        </p:spPr>
      </p:pic>
    </p:spTree>
    <p:extLst>
      <p:ext uri="{BB962C8B-B14F-4D97-AF65-F5344CB8AC3E}">
        <p14:creationId xmlns:p14="http://schemas.microsoft.com/office/powerpoint/2010/main" val="38709040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30964876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2860304"/>
            <a:ext cx="8852145" cy="1140505"/>
          </a:xfrm>
        </p:spPr>
        <p:txBody>
          <a:bodyPr/>
          <a:lstStyle/>
          <a:p>
            <a:r>
              <a:rPr lang="en-US" dirty="0"/>
              <a:t>Lesson 3: Connect Microsoft 365 Defender to Azure Sentinel</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71614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Activate the Microsoft 365 Defender connector in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Activate the Microsoft Defender for Endpoint connector in Azure Sentinel</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41314"/>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154398"/>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17724"/>
            <a:ext cx="4892985" cy="607124"/>
          </a:xfrm>
          <a:prstGeom prst="rect">
            <a:avLst/>
          </a:prstGeom>
          <a:noFill/>
        </p:spPr>
        <p:txBody>
          <a:bodyPr wrap="square" lIns="0" tIns="0" rIns="0" bIns="0" rtlCol="0" anchor="ctr">
            <a:noAutofit/>
          </a:bodyPr>
          <a:lstStyle/>
          <a:p>
            <a:r>
              <a:rPr lang="en-US" sz="1961" dirty="0"/>
              <a:t>Activate the Microsoft Defender for Office 365 connector in Azure Sentinel</a:t>
            </a:r>
          </a:p>
        </p:txBody>
      </p:sp>
    </p:spTree>
    <p:extLst>
      <p:ext uri="{BB962C8B-B14F-4D97-AF65-F5344CB8AC3E}">
        <p14:creationId xmlns:p14="http://schemas.microsoft.com/office/powerpoint/2010/main" val="16605128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for Microsoft 365 Defender connectors</a:t>
            </a:r>
          </a:p>
        </p:txBody>
      </p:sp>
      <p:sp>
        <p:nvSpPr>
          <p:cNvPr id="6" name="Text Placeholder 5"/>
          <p:cNvSpPr>
            <a:spLocks noGrp="1"/>
          </p:cNvSpPr>
          <p:nvPr>
            <p:ph type="body" sz="quarter" idx="11"/>
          </p:nvPr>
        </p:nvSpPr>
        <p:spPr/>
        <p:txBody>
          <a:bodyPr/>
          <a:lstStyle/>
          <a:p>
            <a:pPr lvl="1"/>
            <a:r>
              <a:rPr lang="en-US" dirty="0"/>
              <a:t>Microsoft Defender for Endpoint</a:t>
            </a:r>
          </a:p>
        </p:txBody>
      </p:sp>
      <p:sp>
        <p:nvSpPr>
          <p:cNvPr id="2" name="Text Placeholder 1"/>
          <p:cNvSpPr>
            <a:spLocks noGrp="1"/>
          </p:cNvSpPr>
          <p:nvPr>
            <p:ph type="body" sz="quarter" idx="15"/>
          </p:nvPr>
        </p:nvSpPr>
        <p:spPr/>
        <p:txBody>
          <a:bodyPr/>
          <a:lstStyle/>
          <a:p>
            <a:pPr lvl="1"/>
            <a:r>
              <a:rPr lang="en-US" dirty="0"/>
              <a:t>Microsoft Defender for Office 365</a:t>
            </a:r>
          </a:p>
        </p:txBody>
      </p:sp>
      <p:sp>
        <p:nvSpPr>
          <p:cNvPr id="3" name="Text Placeholder 2"/>
          <p:cNvSpPr>
            <a:spLocks noGrp="1"/>
          </p:cNvSpPr>
          <p:nvPr>
            <p:ph type="body" sz="quarter" idx="17"/>
          </p:nvPr>
        </p:nvSpPr>
        <p:spPr/>
        <p:txBody>
          <a:bodyPr/>
          <a:lstStyle/>
          <a:p>
            <a:pPr lvl="1"/>
            <a:r>
              <a:rPr lang="en-US" dirty="0"/>
              <a:t>Microsoft Defender for Identity</a:t>
            </a:r>
          </a:p>
        </p:txBody>
      </p:sp>
      <p:sp>
        <p:nvSpPr>
          <p:cNvPr id="4" name="Text Placeholder 3"/>
          <p:cNvSpPr>
            <a:spLocks noGrp="1"/>
          </p:cNvSpPr>
          <p:nvPr>
            <p:ph type="body" sz="quarter" idx="19"/>
          </p:nvPr>
        </p:nvSpPr>
        <p:spPr/>
        <p:txBody>
          <a:bodyPr/>
          <a:lstStyle/>
          <a:p>
            <a:pPr lvl="1"/>
            <a:r>
              <a:rPr lang="en-US" dirty="0"/>
              <a:t>Microsoft Cloud App Security</a:t>
            </a:r>
          </a:p>
        </p:txBody>
      </p:sp>
      <p:grpSp>
        <p:nvGrpSpPr>
          <p:cNvPr id="72" name="Group 71">
            <a:extLst>
              <a:ext uri="{FF2B5EF4-FFF2-40B4-BE49-F238E27FC236}">
                <a16:creationId xmlns:a16="http://schemas.microsoft.com/office/drawing/2014/main" id="{9FB5902D-6084-46B3-9551-13DE79860B11}"/>
              </a:ext>
            </a:extLst>
          </p:cNvPr>
          <p:cNvGrpSpPr/>
          <p:nvPr/>
        </p:nvGrpSpPr>
        <p:grpSpPr>
          <a:xfrm>
            <a:off x="418643" y="1487929"/>
            <a:ext cx="717140" cy="717242"/>
            <a:chOff x="418643" y="1487929"/>
            <a:chExt cx="717140" cy="717242"/>
          </a:xfrm>
        </p:grpSpPr>
        <p:grpSp>
          <p:nvGrpSpPr>
            <p:cNvPr id="73" name="Group 72">
              <a:extLst>
                <a:ext uri="{FF2B5EF4-FFF2-40B4-BE49-F238E27FC236}">
                  <a16:creationId xmlns:a16="http://schemas.microsoft.com/office/drawing/2014/main" id="{F7D47980-FCCE-4684-87D6-9BEA19A18935}"/>
                </a:ext>
              </a:extLst>
            </p:cNvPr>
            <p:cNvGrpSpPr/>
            <p:nvPr/>
          </p:nvGrpSpPr>
          <p:grpSpPr>
            <a:xfrm>
              <a:off x="418643" y="1487929"/>
              <a:ext cx="717140" cy="717242"/>
              <a:chOff x="418643" y="1487929"/>
              <a:chExt cx="717140" cy="717242"/>
            </a:xfrm>
          </p:grpSpPr>
          <p:sp>
            <p:nvSpPr>
              <p:cNvPr id="75" name="Freeform 5">
                <a:extLst>
                  <a:ext uri="{FF2B5EF4-FFF2-40B4-BE49-F238E27FC236}">
                    <a16:creationId xmlns:a16="http://schemas.microsoft.com/office/drawing/2014/main" id="{B7D0BC4B-0954-46F6-BC36-EC9474AAEA74}"/>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6" name="Freeform 6">
                <a:extLst>
                  <a:ext uri="{FF2B5EF4-FFF2-40B4-BE49-F238E27FC236}">
                    <a16:creationId xmlns:a16="http://schemas.microsoft.com/office/drawing/2014/main" id="{6D581B25-208F-44F1-B434-01CFD32B39FC}"/>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4" name="Lock" title="Icon of a padlock">
              <a:extLst>
                <a:ext uri="{FF2B5EF4-FFF2-40B4-BE49-F238E27FC236}">
                  <a16:creationId xmlns:a16="http://schemas.microsoft.com/office/drawing/2014/main" id="{54ADC453-4102-42C4-A156-04B893159055}"/>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87273B97-4B71-49EB-AD73-EA56AF78F7C7}"/>
              </a:ext>
            </a:extLst>
          </p:cNvPr>
          <p:cNvGrpSpPr/>
          <p:nvPr/>
        </p:nvGrpSpPr>
        <p:grpSpPr>
          <a:xfrm>
            <a:off x="418643" y="2533089"/>
            <a:ext cx="717140" cy="717242"/>
            <a:chOff x="418643" y="2533089"/>
            <a:chExt cx="717140" cy="717242"/>
          </a:xfrm>
        </p:grpSpPr>
        <p:grpSp>
          <p:nvGrpSpPr>
            <p:cNvPr id="78" name="Group 77">
              <a:extLst>
                <a:ext uri="{FF2B5EF4-FFF2-40B4-BE49-F238E27FC236}">
                  <a16:creationId xmlns:a16="http://schemas.microsoft.com/office/drawing/2014/main" id="{C58C7F8C-82BD-4141-BD76-90CFDAB06B5B}"/>
                </a:ext>
              </a:extLst>
            </p:cNvPr>
            <p:cNvGrpSpPr/>
            <p:nvPr/>
          </p:nvGrpSpPr>
          <p:grpSpPr>
            <a:xfrm>
              <a:off x="418643" y="2533089"/>
              <a:ext cx="717140" cy="717242"/>
              <a:chOff x="418643" y="2533089"/>
              <a:chExt cx="717140" cy="717242"/>
            </a:xfrm>
          </p:grpSpPr>
          <p:sp>
            <p:nvSpPr>
              <p:cNvPr id="80" name="Freeform 5">
                <a:extLst>
                  <a:ext uri="{FF2B5EF4-FFF2-40B4-BE49-F238E27FC236}">
                    <a16:creationId xmlns:a16="http://schemas.microsoft.com/office/drawing/2014/main" id="{A9DED927-F247-4CD8-8B73-68B82A919BD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1" name="Freeform 6">
                <a:extLst>
                  <a:ext uri="{FF2B5EF4-FFF2-40B4-BE49-F238E27FC236}">
                    <a16:creationId xmlns:a16="http://schemas.microsoft.com/office/drawing/2014/main" id="{478FA208-80AA-4F4D-9B97-2F450D7CF96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9" name="shield_3" title="Icon of a shield with an exclamation point inside">
              <a:extLst>
                <a:ext uri="{FF2B5EF4-FFF2-40B4-BE49-F238E27FC236}">
                  <a16:creationId xmlns:a16="http://schemas.microsoft.com/office/drawing/2014/main" id="{EFDF83EF-1C75-47BA-B2BB-E6EFEC787405}"/>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3F4E11F9-247D-492D-84D9-7183C3D48C0D}"/>
              </a:ext>
            </a:extLst>
          </p:cNvPr>
          <p:cNvGrpSpPr/>
          <p:nvPr/>
        </p:nvGrpSpPr>
        <p:grpSpPr>
          <a:xfrm>
            <a:off x="418643" y="3578249"/>
            <a:ext cx="717140" cy="717242"/>
            <a:chOff x="418643" y="3578249"/>
            <a:chExt cx="717140" cy="717242"/>
          </a:xfrm>
        </p:grpSpPr>
        <p:grpSp>
          <p:nvGrpSpPr>
            <p:cNvPr id="83" name="Group 82">
              <a:extLst>
                <a:ext uri="{FF2B5EF4-FFF2-40B4-BE49-F238E27FC236}">
                  <a16:creationId xmlns:a16="http://schemas.microsoft.com/office/drawing/2014/main" id="{3516E8DB-E7DE-4F57-BE33-16EFE1BD9963}"/>
                </a:ext>
              </a:extLst>
            </p:cNvPr>
            <p:cNvGrpSpPr/>
            <p:nvPr/>
          </p:nvGrpSpPr>
          <p:grpSpPr>
            <a:xfrm>
              <a:off x="418643" y="3578249"/>
              <a:ext cx="717140" cy="717242"/>
              <a:chOff x="418643" y="2533089"/>
              <a:chExt cx="717140" cy="717242"/>
            </a:xfrm>
          </p:grpSpPr>
          <p:sp>
            <p:nvSpPr>
              <p:cNvPr id="85" name="Freeform 5">
                <a:extLst>
                  <a:ext uri="{FF2B5EF4-FFF2-40B4-BE49-F238E27FC236}">
                    <a16:creationId xmlns:a16="http://schemas.microsoft.com/office/drawing/2014/main" id="{10705340-0049-4BF4-A57C-8CCEA89E3DA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0" name="Freeform 6">
                <a:extLst>
                  <a:ext uri="{FF2B5EF4-FFF2-40B4-BE49-F238E27FC236}">
                    <a16:creationId xmlns:a16="http://schemas.microsoft.com/office/drawing/2014/main" id="{928893B4-78CE-4712-8A82-6391F0DF62FD}"/>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4" name="safe" title="Icon of a locked safe">
              <a:extLst>
                <a:ext uri="{FF2B5EF4-FFF2-40B4-BE49-F238E27FC236}">
                  <a16:creationId xmlns:a16="http://schemas.microsoft.com/office/drawing/2014/main" id="{DD5F75F3-E977-41E8-88DA-75AB2B72EBD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D8D884D4-5A5B-472C-80B0-26CFE4DFDE60}"/>
              </a:ext>
            </a:extLst>
          </p:cNvPr>
          <p:cNvGrpSpPr/>
          <p:nvPr/>
        </p:nvGrpSpPr>
        <p:grpSpPr>
          <a:xfrm>
            <a:off x="418643" y="4623409"/>
            <a:ext cx="717140" cy="717242"/>
            <a:chOff x="418643" y="4623409"/>
            <a:chExt cx="717140" cy="717242"/>
          </a:xfrm>
        </p:grpSpPr>
        <p:grpSp>
          <p:nvGrpSpPr>
            <p:cNvPr id="132" name="Group 131">
              <a:extLst>
                <a:ext uri="{FF2B5EF4-FFF2-40B4-BE49-F238E27FC236}">
                  <a16:creationId xmlns:a16="http://schemas.microsoft.com/office/drawing/2014/main" id="{51CE1FF4-2E14-498E-8779-EB500856379F}"/>
                </a:ext>
              </a:extLst>
            </p:cNvPr>
            <p:cNvGrpSpPr/>
            <p:nvPr/>
          </p:nvGrpSpPr>
          <p:grpSpPr>
            <a:xfrm>
              <a:off x="418643" y="4623409"/>
              <a:ext cx="717140" cy="717242"/>
              <a:chOff x="418643" y="2533089"/>
              <a:chExt cx="717140" cy="717242"/>
            </a:xfrm>
          </p:grpSpPr>
          <p:sp>
            <p:nvSpPr>
              <p:cNvPr id="134" name="Freeform 5">
                <a:extLst>
                  <a:ext uri="{FF2B5EF4-FFF2-40B4-BE49-F238E27FC236}">
                    <a16:creationId xmlns:a16="http://schemas.microsoft.com/office/drawing/2014/main" id="{25F7E2FF-343F-4D9E-8425-830CBFFC26DF}"/>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5" name="Freeform 6">
                <a:extLst>
                  <a:ext uri="{FF2B5EF4-FFF2-40B4-BE49-F238E27FC236}">
                    <a16:creationId xmlns:a16="http://schemas.microsoft.com/office/drawing/2014/main" id="{63DFCFDC-80E1-402E-B339-FE3515A21704}"/>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 name="key" title="Icon of a key">
              <a:extLst>
                <a:ext uri="{FF2B5EF4-FFF2-40B4-BE49-F238E27FC236}">
                  <a16:creationId xmlns:a16="http://schemas.microsoft.com/office/drawing/2014/main" id="{CA7730B6-9359-481A-B29C-75BC0B2F5B26}"/>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8412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600" dirty="0">
                <a:solidFill>
                  <a:schemeClr val="tx1"/>
                </a:solidFill>
              </a:rPr>
              <a:t>Module 6:</a:t>
            </a:r>
            <a:br>
              <a:rPr lang="en-US" sz="3600" dirty="0">
                <a:solidFill>
                  <a:schemeClr val="tx1"/>
                </a:solidFill>
              </a:rPr>
            </a:br>
            <a:r>
              <a:rPr lang="en-US" sz="3600" dirty="0">
                <a:solidFill>
                  <a:schemeClr val="tx1"/>
                </a:solidFill>
              </a:rPr>
              <a:t>Connect logs to Azure Sentinel</a:t>
            </a:r>
          </a:p>
        </p:txBody>
      </p:sp>
    </p:spTree>
    <p:extLst>
      <p:ext uri="{BB962C8B-B14F-4D97-AF65-F5344CB8AC3E}">
        <p14:creationId xmlns:p14="http://schemas.microsoft.com/office/powerpoint/2010/main" val="218238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Connect alerts from Microsoft Defender for Office 365</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059521" y="974774"/>
            <a:ext cx="10383899" cy="1113446"/>
          </a:xfrm>
        </p:spPr>
        <p:txBody>
          <a:bodyPr/>
          <a:lstStyle/>
          <a:p>
            <a:pPr>
              <a:lnSpc>
                <a:spcPct val="100000"/>
              </a:lnSpc>
            </a:pPr>
            <a:r>
              <a:rPr lang="en-US" sz="2000" dirty="0"/>
              <a:t>With Microsoft Defender for Office 365 alerts, you can incorporate information about email-based and URL-based threats into your broader risk analysis and build response scenarios accordingly.</a:t>
            </a:r>
          </a:p>
        </p:txBody>
      </p:sp>
    </p:spTree>
    <p:extLst>
      <p:ext uri="{BB962C8B-B14F-4D97-AF65-F5344CB8AC3E}">
        <p14:creationId xmlns:p14="http://schemas.microsoft.com/office/powerpoint/2010/main" val="23640217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Connect alerts from Microsoft Defender for Endpoint</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04050" y="993950"/>
            <a:ext cx="10383899" cy="1113446"/>
          </a:xfrm>
        </p:spPr>
        <p:txBody>
          <a:bodyPr/>
          <a:lstStyle/>
          <a:p>
            <a:pPr>
              <a:lnSpc>
                <a:spcPct val="100000"/>
              </a:lnSpc>
            </a:pPr>
            <a:r>
              <a:rPr lang="en-US" sz="2000" dirty="0"/>
              <a:t>Fetch alerts generated in Microsoft Defender for Endpoint so that you can effectively analyze security events.</a:t>
            </a:r>
          </a:p>
        </p:txBody>
      </p:sp>
    </p:spTree>
    <p:extLst>
      <p:ext uri="{BB962C8B-B14F-4D97-AF65-F5344CB8AC3E}">
        <p14:creationId xmlns:p14="http://schemas.microsoft.com/office/powerpoint/2010/main" val="315800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Connect the Microsoft 365 Defender connector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200923" y="982366"/>
            <a:ext cx="10383899" cy="1113446"/>
          </a:xfrm>
        </p:spPr>
        <p:txBody>
          <a:bodyPr/>
          <a:lstStyle/>
          <a:p>
            <a:pPr>
              <a:lnSpc>
                <a:spcPct val="100000"/>
              </a:lnSpc>
            </a:pPr>
            <a:r>
              <a:rPr lang="en-US" sz="2000" dirty="0"/>
              <a:t>The Microsoft 365 Defender connector lets you stream advanced hunting logs - a type of raw event data - from Microsoft 365 Defender.</a:t>
            </a:r>
          </a:p>
        </p:txBody>
      </p:sp>
      <p:pic>
        <p:nvPicPr>
          <p:cNvPr id="6" name="Picture 5" descr="A screenshot of a computer&#10;&#10;Description automatically generated with medium confidence">
            <a:extLst>
              <a:ext uri="{FF2B5EF4-FFF2-40B4-BE49-F238E27FC236}">
                <a16:creationId xmlns:a16="http://schemas.microsoft.com/office/drawing/2014/main" id="{103EF8D2-36FF-4BA1-A0D3-D29B62D4DE05}"/>
              </a:ext>
            </a:extLst>
          </p:cNvPr>
          <p:cNvPicPr>
            <a:picLocks noChangeAspect="1"/>
          </p:cNvPicPr>
          <p:nvPr/>
        </p:nvPicPr>
        <p:blipFill>
          <a:blip r:embed="rId3"/>
          <a:stretch>
            <a:fillRect/>
          </a:stretch>
        </p:blipFill>
        <p:spPr>
          <a:xfrm>
            <a:off x="2071992" y="1957488"/>
            <a:ext cx="9134272" cy="4609953"/>
          </a:xfrm>
          <a:prstGeom prst="rect">
            <a:avLst/>
          </a:prstGeom>
        </p:spPr>
      </p:pic>
    </p:spTree>
    <p:extLst>
      <p:ext uri="{BB962C8B-B14F-4D97-AF65-F5344CB8AC3E}">
        <p14:creationId xmlns:p14="http://schemas.microsoft.com/office/powerpoint/2010/main" val="16652833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08033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2860305"/>
            <a:ext cx="8852145" cy="1140505"/>
          </a:xfrm>
        </p:spPr>
        <p:txBody>
          <a:bodyPr/>
          <a:lstStyle/>
          <a:p>
            <a:r>
              <a:rPr lang="en-US" dirty="0"/>
              <a:t>Lesson 4: Connect Windows hosts to Azure Sentinel</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134144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Connect Azure Windows Virtual Machines to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Connect non-Azure Windows hosts to Azure Sentinel</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Configure Log Analytics agent to collect Sysmon events</a:t>
            </a:r>
          </a:p>
        </p:txBody>
      </p:sp>
    </p:spTree>
    <p:extLst>
      <p:ext uri="{BB962C8B-B14F-4D97-AF65-F5344CB8AC3E}">
        <p14:creationId xmlns:p14="http://schemas.microsoft.com/office/powerpoint/2010/main" val="26093087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Plan for Windows hosts security events connector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80249" y="1026141"/>
            <a:ext cx="10383899" cy="1113446"/>
          </a:xfrm>
        </p:spPr>
        <p:txBody>
          <a:bodyPr/>
          <a:lstStyle/>
          <a:p>
            <a:pPr>
              <a:lnSpc>
                <a:spcPct val="100000"/>
              </a:lnSpc>
            </a:pPr>
            <a:r>
              <a:rPr lang="en-US" sz="2000" dirty="0"/>
              <a:t>The Security Events connector lets you stream all security events from your Windows systems (servers and workstations, physical and virtual) to your Azure Sentinel workspace.</a:t>
            </a:r>
          </a:p>
        </p:txBody>
      </p:sp>
      <p:pic>
        <p:nvPicPr>
          <p:cNvPr id="5" name="Picture 4" descr="Graphical user interface, application&#10;&#10;Description automatically generated">
            <a:extLst>
              <a:ext uri="{FF2B5EF4-FFF2-40B4-BE49-F238E27FC236}">
                <a16:creationId xmlns:a16="http://schemas.microsoft.com/office/drawing/2014/main" id="{B6D49889-AD95-4862-A5FE-21EAC32FE9B0}"/>
              </a:ext>
            </a:extLst>
          </p:cNvPr>
          <p:cNvPicPr>
            <a:picLocks noChangeAspect="1"/>
          </p:cNvPicPr>
          <p:nvPr/>
        </p:nvPicPr>
        <p:blipFill>
          <a:blip r:embed="rId3"/>
          <a:stretch>
            <a:fillRect/>
          </a:stretch>
        </p:blipFill>
        <p:spPr>
          <a:xfrm>
            <a:off x="2073355" y="2045038"/>
            <a:ext cx="9016106" cy="4550316"/>
          </a:xfrm>
          <a:prstGeom prst="rect">
            <a:avLst/>
          </a:prstGeom>
        </p:spPr>
      </p:pic>
    </p:spTree>
    <p:extLst>
      <p:ext uri="{BB962C8B-B14F-4D97-AF65-F5344CB8AC3E}">
        <p14:creationId xmlns:p14="http://schemas.microsoft.com/office/powerpoint/2010/main" val="27917153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Connect non-Azure Windows Machines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04049" y="888522"/>
            <a:ext cx="10383899" cy="1113446"/>
          </a:xfrm>
        </p:spPr>
        <p:txBody>
          <a:bodyPr/>
          <a:lstStyle/>
          <a:p>
            <a:r>
              <a:rPr lang="en-US" sz="2000" dirty="0"/>
              <a:t>When connecting non-Azure Windows hosts, you need to manually install the client agent.</a:t>
            </a:r>
          </a:p>
        </p:txBody>
      </p:sp>
      <p:pic>
        <p:nvPicPr>
          <p:cNvPr id="6" name="Picture 5" descr="Graphical user interface, application&#10;&#10;Description automatically generated">
            <a:extLst>
              <a:ext uri="{FF2B5EF4-FFF2-40B4-BE49-F238E27FC236}">
                <a16:creationId xmlns:a16="http://schemas.microsoft.com/office/drawing/2014/main" id="{3BFBCDF3-C0D2-4B44-9B67-58312E34AD63}"/>
              </a:ext>
            </a:extLst>
          </p:cNvPr>
          <p:cNvPicPr>
            <a:picLocks noChangeAspect="1"/>
          </p:cNvPicPr>
          <p:nvPr/>
        </p:nvPicPr>
        <p:blipFill>
          <a:blip r:embed="rId3"/>
          <a:stretch>
            <a:fillRect/>
          </a:stretch>
        </p:blipFill>
        <p:spPr>
          <a:xfrm>
            <a:off x="1189226" y="1739922"/>
            <a:ext cx="9471340" cy="4780066"/>
          </a:xfrm>
          <a:prstGeom prst="rect">
            <a:avLst/>
          </a:prstGeom>
        </p:spPr>
      </p:pic>
    </p:spTree>
    <p:extLst>
      <p:ext uri="{BB962C8B-B14F-4D97-AF65-F5344CB8AC3E}">
        <p14:creationId xmlns:p14="http://schemas.microsoft.com/office/powerpoint/2010/main" val="1114905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Collect Sysmon event logs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04050" y="780592"/>
            <a:ext cx="10383899" cy="1113446"/>
          </a:xfrm>
        </p:spPr>
        <p:txBody>
          <a:bodyPr/>
          <a:lstStyle/>
          <a:p>
            <a:r>
              <a:rPr lang="en-US" sz="2000" dirty="0"/>
              <a:t>The Microsoft-Windows-Sysmon/Operational entry is required in the Windows Event Logs.</a:t>
            </a:r>
          </a:p>
        </p:txBody>
      </p:sp>
      <p:pic>
        <p:nvPicPr>
          <p:cNvPr id="5" name="Picture 4" descr="Graphical user interface, application&#10;&#10;Description automatically generated">
            <a:extLst>
              <a:ext uri="{FF2B5EF4-FFF2-40B4-BE49-F238E27FC236}">
                <a16:creationId xmlns:a16="http://schemas.microsoft.com/office/drawing/2014/main" id="{81C4A7CA-7A20-429E-9BF7-366B7D733389}"/>
              </a:ext>
            </a:extLst>
          </p:cNvPr>
          <p:cNvPicPr>
            <a:picLocks noChangeAspect="1"/>
          </p:cNvPicPr>
          <p:nvPr/>
        </p:nvPicPr>
        <p:blipFill>
          <a:blip r:embed="rId3"/>
          <a:stretch>
            <a:fillRect/>
          </a:stretch>
        </p:blipFill>
        <p:spPr>
          <a:xfrm>
            <a:off x="1255579" y="1538847"/>
            <a:ext cx="9839884" cy="4966067"/>
          </a:xfrm>
          <a:prstGeom prst="rect">
            <a:avLst/>
          </a:prstGeom>
        </p:spPr>
      </p:pic>
    </p:spTree>
    <p:extLst>
      <p:ext uri="{BB962C8B-B14F-4D97-AF65-F5344CB8AC3E}">
        <p14:creationId xmlns:p14="http://schemas.microsoft.com/office/powerpoint/2010/main" val="33434846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13274296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Connect data to Azure Sentinel using data connectors</a:t>
            </a:r>
          </a:p>
        </p:txBody>
      </p:sp>
      <p:sp>
        <p:nvSpPr>
          <p:cNvPr id="2" name="Text Placeholder 1"/>
          <p:cNvSpPr>
            <a:spLocks noGrp="1"/>
          </p:cNvSpPr>
          <p:nvPr>
            <p:ph type="body" sz="quarter" idx="15"/>
          </p:nvPr>
        </p:nvSpPr>
        <p:spPr/>
        <p:txBody>
          <a:bodyPr/>
          <a:lstStyle/>
          <a:p>
            <a:pPr lvl="1"/>
            <a:r>
              <a:rPr lang="en-US" dirty="0"/>
              <a:t>Connect Microsoft services to Azure Sentinel</a:t>
            </a:r>
          </a:p>
        </p:txBody>
      </p:sp>
      <p:sp>
        <p:nvSpPr>
          <p:cNvPr id="3" name="Text Placeholder 2"/>
          <p:cNvSpPr>
            <a:spLocks noGrp="1"/>
          </p:cNvSpPr>
          <p:nvPr>
            <p:ph type="body" sz="quarter" idx="17"/>
          </p:nvPr>
        </p:nvSpPr>
        <p:spPr/>
        <p:txBody>
          <a:bodyPr/>
          <a:lstStyle/>
          <a:p>
            <a:pPr lvl="1"/>
            <a:r>
              <a:rPr lang="en-US" dirty="0"/>
              <a:t>Connect Microsoft 365 Defender to Azure Sentinel</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p:txBody>
          <a:bodyPr/>
          <a:lstStyle/>
          <a:p>
            <a:pPr lvl="1"/>
            <a:r>
              <a:rPr lang="en-US" dirty="0"/>
              <a:t>Connect Windows hosts to Azure Sentinel</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3907987"/>
            <a:ext cx="7695070" cy="741783"/>
          </a:xfrm>
        </p:spPr>
        <p:txBody>
          <a:bodyPr/>
          <a:lstStyle/>
          <a:p>
            <a:pPr lvl="1"/>
            <a:r>
              <a:rPr lang="en-US" dirty="0"/>
              <a:t>Connect Common Event Format logs to Azure Sentinel</a:t>
            </a:r>
          </a:p>
        </p:txBody>
      </p:sp>
      <p:grpSp>
        <p:nvGrpSpPr>
          <p:cNvPr id="25" name="Group 24">
            <a:extLst>
              <a:ext uri="{FF2B5EF4-FFF2-40B4-BE49-F238E27FC236}">
                <a16:creationId xmlns:a16="http://schemas.microsoft.com/office/drawing/2014/main" id="{E1C6405A-5C3C-4CA2-AC32-4FA3FEABB387}"/>
              </a:ext>
            </a:extLst>
          </p:cNvPr>
          <p:cNvGrpSpPr/>
          <p:nvPr/>
        </p:nvGrpSpPr>
        <p:grpSpPr>
          <a:xfrm>
            <a:off x="3031668" y="3935251"/>
            <a:ext cx="702132" cy="702232"/>
            <a:chOff x="3031668" y="3935251"/>
            <a:chExt cx="702132" cy="702232"/>
          </a:xfrm>
        </p:grpSpPr>
        <p:grpSp>
          <p:nvGrpSpPr>
            <p:cNvPr id="24" name="Group 23">
              <a:extLst>
                <a:ext uri="{FF2B5EF4-FFF2-40B4-BE49-F238E27FC236}">
                  <a16:creationId xmlns:a16="http://schemas.microsoft.com/office/drawing/2014/main" id="{0E32942A-5452-41B9-8403-AB771A50C9AA}"/>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key" title="Icon of a key">
              <a:extLst>
                <a:ext uri="{FF2B5EF4-FFF2-40B4-BE49-F238E27FC236}">
                  <a16:creationId xmlns:a16="http://schemas.microsoft.com/office/drawing/2014/main" id="{4856DFDF-6BCB-4D27-BE3F-87BB0EC1E58C}"/>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1646C80E-40B2-4943-96ED-DC6677379AD3}"/>
              </a:ext>
            </a:extLst>
          </p:cNvPr>
          <p:cNvGrpSpPr/>
          <p:nvPr/>
        </p:nvGrpSpPr>
        <p:grpSpPr>
          <a:xfrm>
            <a:off x="3031668" y="477199"/>
            <a:ext cx="702132" cy="702232"/>
            <a:chOff x="3031668" y="477199"/>
            <a:chExt cx="702132" cy="702232"/>
          </a:xfrm>
        </p:grpSpPr>
        <p:grpSp>
          <p:nvGrpSpPr>
            <p:cNvPr id="15" name="Group 14">
              <a:extLst>
                <a:ext uri="{FF2B5EF4-FFF2-40B4-BE49-F238E27FC236}">
                  <a16:creationId xmlns:a16="http://schemas.microsoft.com/office/drawing/2014/main" id="{C41FBE36-9999-4CEC-84B6-776406CB96AF}"/>
                </a:ext>
              </a:extLst>
            </p:cNvPr>
            <p:cNvGrpSpPr/>
            <p:nvPr/>
          </p:nvGrpSpPr>
          <p:grpSpPr>
            <a:xfrm>
              <a:off x="3031668" y="477199"/>
              <a:ext cx="702132" cy="702232"/>
              <a:chOff x="3031668" y="477199"/>
              <a:chExt cx="702132" cy="702232"/>
            </a:xfrm>
          </p:grpSpPr>
          <p:sp>
            <p:nvSpPr>
              <p:cNvPr id="101" name="Freeform 5">
                <a:extLst>
                  <a:ext uri="{FF2B5EF4-FFF2-40B4-BE49-F238E27FC236}">
                    <a16:creationId xmlns:a16="http://schemas.microsoft.com/office/drawing/2014/main" id="{06FDFE74-2BC5-48A3-8F67-15571A6CF9A6}"/>
                  </a:ext>
                </a:extLst>
              </p:cNvPr>
              <p:cNvSpPr>
                <a:spLocks/>
              </p:cNvSpPr>
              <p:nvPr/>
            </p:nvSpPr>
            <p:spPr bwMode="auto">
              <a:xfrm>
                <a:off x="3031668" y="477199"/>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2" name="Freeform 6">
                <a:extLst>
                  <a:ext uri="{FF2B5EF4-FFF2-40B4-BE49-F238E27FC236}">
                    <a16:creationId xmlns:a16="http://schemas.microsoft.com/office/drawing/2014/main" id="{76CDA170-DF50-4E3E-9369-327E91DFDBA8}"/>
                  </a:ext>
                </a:extLst>
              </p:cNvPr>
              <p:cNvSpPr>
                <a:spLocks noEditPoints="1"/>
              </p:cNvSpPr>
              <p:nvPr/>
            </p:nvSpPr>
            <p:spPr bwMode="auto">
              <a:xfrm>
                <a:off x="3079954" y="526060"/>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Fingerprint_E928" title="Icon of a fingerprint">
              <a:extLst>
                <a:ext uri="{FF2B5EF4-FFF2-40B4-BE49-F238E27FC236}">
                  <a16:creationId xmlns:a16="http://schemas.microsoft.com/office/drawing/2014/main" id="{DBA9B49C-A43E-4665-86CE-6AC1D6315746}"/>
                </a:ext>
              </a:extLst>
            </p:cNvPr>
            <p:cNvSpPr>
              <a:spLocks noChangeAspect="1" noEditPoints="1"/>
            </p:cNvSpPr>
            <p:nvPr/>
          </p:nvSpPr>
          <p:spPr bwMode="auto">
            <a:xfrm>
              <a:off x="3267017" y="672697"/>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9" name="Group 18">
            <a:extLst>
              <a:ext uri="{FF2B5EF4-FFF2-40B4-BE49-F238E27FC236}">
                <a16:creationId xmlns:a16="http://schemas.microsoft.com/office/drawing/2014/main" id="{97F7C805-5226-417C-B2D9-189BD31C2960}"/>
              </a:ext>
            </a:extLst>
          </p:cNvPr>
          <p:cNvGrpSpPr/>
          <p:nvPr/>
        </p:nvGrpSpPr>
        <p:grpSpPr>
          <a:xfrm>
            <a:off x="3031668" y="1341712"/>
            <a:ext cx="702132" cy="702232"/>
            <a:chOff x="3031668" y="1341712"/>
            <a:chExt cx="702132" cy="702232"/>
          </a:xfrm>
        </p:grpSpPr>
        <p:grpSp>
          <p:nvGrpSpPr>
            <p:cNvPr id="18" name="Group 17">
              <a:extLst>
                <a:ext uri="{FF2B5EF4-FFF2-40B4-BE49-F238E27FC236}">
                  <a16:creationId xmlns:a16="http://schemas.microsoft.com/office/drawing/2014/main" id="{91AF7978-C4A4-4C30-BDB9-0FD349B4E2B1}"/>
                </a:ext>
              </a:extLst>
            </p:cNvPr>
            <p:cNvGrpSpPr/>
            <p:nvPr/>
          </p:nvGrpSpPr>
          <p:grpSpPr>
            <a:xfrm>
              <a:off x="3031668" y="1341712"/>
              <a:ext cx="702132" cy="702232"/>
              <a:chOff x="3031668" y="1341712"/>
              <a:chExt cx="702132" cy="702232"/>
            </a:xfrm>
          </p:grpSpPr>
          <p:sp>
            <p:nvSpPr>
              <p:cNvPr id="114" name="Freeform 5">
                <a:extLst>
                  <a:ext uri="{FF2B5EF4-FFF2-40B4-BE49-F238E27FC236}">
                    <a16:creationId xmlns:a16="http://schemas.microsoft.com/office/drawing/2014/main" id="{62A4A211-3A26-4D10-B33F-CFA649B09C3F}"/>
                  </a:ext>
                </a:extLst>
              </p:cNvPr>
              <p:cNvSpPr>
                <a:spLocks/>
              </p:cNvSpPr>
              <p:nvPr/>
            </p:nvSpPr>
            <p:spPr bwMode="auto">
              <a:xfrm>
                <a:off x="3031668" y="1341712"/>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5" name="Freeform 6">
                <a:extLst>
                  <a:ext uri="{FF2B5EF4-FFF2-40B4-BE49-F238E27FC236}">
                    <a16:creationId xmlns:a16="http://schemas.microsoft.com/office/drawing/2014/main" id="{DB2F8CE3-ED8B-4DA6-A158-A74F1078EA9B}"/>
                  </a:ext>
                </a:extLst>
              </p:cNvPr>
              <p:cNvSpPr>
                <a:spLocks noEditPoints="1"/>
              </p:cNvSpPr>
              <p:nvPr/>
            </p:nvSpPr>
            <p:spPr bwMode="auto">
              <a:xfrm>
                <a:off x="3079954" y="1390573"/>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 name="shield_3" title="Icon of a shield with an exclamation point inside">
              <a:extLst>
                <a:ext uri="{FF2B5EF4-FFF2-40B4-BE49-F238E27FC236}">
                  <a16:creationId xmlns:a16="http://schemas.microsoft.com/office/drawing/2014/main" id="{EE49091D-0C0F-4015-901A-D674FB9D4545}"/>
                </a:ext>
              </a:extLst>
            </p:cNvPr>
            <p:cNvSpPr>
              <a:spLocks noChangeAspect="1" noEditPoints="1"/>
            </p:cNvSpPr>
            <p:nvPr/>
          </p:nvSpPr>
          <p:spPr bwMode="auto">
            <a:xfrm>
              <a:off x="3230280" y="1538314"/>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5C72A0CD-91C1-4246-9CE4-4FB0F72934B5}"/>
              </a:ext>
            </a:extLst>
          </p:cNvPr>
          <p:cNvGrpSpPr/>
          <p:nvPr/>
        </p:nvGrpSpPr>
        <p:grpSpPr>
          <a:xfrm>
            <a:off x="3031668" y="2206225"/>
            <a:ext cx="702132" cy="702232"/>
            <a:chOff x="3031668" y="2206225"/>
            <a:chExt cx="702132" cy="702232"/>
          </a:xfrm>
        </p:grpSpPr>
        <p:grpSp>
          <p:nvGrpSpPr>
            <p:cNvPr id="20" name="Group 19">
              <a:extLst>
                <a:ext uri="{FF2B5EF4-FFF2-40B4-BE49-F238E27FC236}">
                  <a16:creationId xmlns:a16="http://schemas.microsoft.com/office/drawing/2014/main" id="{39952397-FFDD-42D1-B6FC-13D34088F8D7}"/>
                </a:ext>
              </a:extLst>
            </p:cNvPr>
            <p:cNvGrpSpPr/>
            <p:nvPr/>
          </p:nvGrpSpPr>
          <p:grpSpPr>
            <a:xfrm>
              <a:off x="3031668" y="2206225"/>
              <a:ext cx="702132" cy="702232"/>
              <a:chOff x="3031668" y="2206225"/>
              <a:chExt cx="702132" cy="702232"/>
            </a:xfrm>
          </p:grpSpPr>
          <p:sp>
            <p:nvSpPr>
              <p:cNvPr id="121" name="Freeform 5">
                <a:extLst>
                  <a:ext uri="{FF2B5EF4-FFF2-40B4-BE49-F238E27FC236}">
                    <a16:creationId xmlns:a16="http://schemas.microsoft.com/office/drawing/2014/main" id="{40066736-1B93-4A2D-8E19-ADFD32EB1617}"/>
                  </a:ext>
                </a:extLst>
              </p:cNvPr>
              <p:cNvSpPr>
                <a:spLocks/>
              </p:cNvSpPr>
              <p:nvPr/>
            </p:nvSpPr>
            <p:spPr bwMode="auto">
              <a:xfrm>
                <a:off x="3031668" y="2206225"/>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2" name="Freeform 6">
                <a:extLst>
                  <a:ext uri="{FF2B5EF4-FFF2-40B4-BE49-F238E27FC236}">
                    <a16:creationId xmlns:a16="http://schemas.microsoft.com/office/drawing/2014/main" id="{CF6B38F2-8CCD-4B13-9AA7-955B3DB62063}"/>
                  </a:ext>
                </a:extLst>
              </p:cNvPr>
              <p:cNvSpPr>
                <a:spLocks noEditPoints="1"/>
              </p:cNvSpPr>
              <p:nvPr/>
            </p:nvSpPr>
            <p:spPr bwMode="auto">
              <a:xfrm>
                <a:off x="3079954" y="2255086"/>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 name="Lock" title="Icon of a padlock">
              <a:extLst>
                <a:ext uri="{FF2B5EF4-FFF2-40B4-BE49-F238E27FC236}">
                  <a16:creationId xmlns:a16="http://schemas.microsoft.com/office/drawing/2014/main" id="{968EBE14-226A-4126-B757-190343E3A690}"/>
                </a:ext>
              </a:extLst>
            </p:cNvPr>
            <p:cNvSpPr>
              <a:spLocks noChangeAspect="1" noEditPoints="1"/>
            </p:cNvSpPr>
            <p:nvPr/>
          </p:nvSpPr>
          <p:spPr bwMode="auto">
            <a:xfrm>
              <a:off x="3243555" y="2362818"/>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033CF06C-614D-47FB-B4BB-2086E77AD2C0}"/>
              </a:ext>
            </a:extLst>
          </p:cNvPr>
          <p:cNvGrpSpPr/>
          <p:nvPr/>
        </p:nvGrpSpPr>
        <p:grpSpPr>
          <a:xfrm>
            <a:off x="3031668" y="3070738"/>
            <a:ext cx="702132" cy="702232"/>
            <a:chOff x="3031668" y="3070738"/>
            <a:chExt cx="702132" cy="702232"/>
          </a:xfrm>
        </p:grpSpPr>
        <p:grpSp>
          <p:nvGrpSpPr>
            <p:cNvPr id="22" name="Group 21">
              <a:extLst>
                <a:ext uri="{FF2B5EF4-FFF2-40B4-BE49-F238E27FC236}">
                  <a16:creationId xmlns:a16="http://schemas.microsoft.com/office/drawing/2014/main" id="{DA006F7F-54C6-47FC-BDEF-03B25D8A69CF}"/>
                </a:ext>
              </a:extLst>
            </p:cNvPr>
            <p:cNvGrpSpPr/>
            <p:nvPr/>
          </p:nvGrpSpPr>
          <p:grpSpPr>
            <a:xfrm>
              <a:off x="3031668" y="3070738"/>
              <a:ext cx="702132" cy="702232"/>
              <a:chOff x="3031668" y="3070738"/>
              <a:chExt cx="702132" cy="702232"/>
            </a:xfrm>
          </p:grpSpPr>
          <p:sp>
            <p:nvSpPr>
              <p:cNvPr id="134" name="Freeform 5">
                <a:extLst>
                  <a:ext uri="{FF2B5EF4-FFF2-40B4-BE49-F238E27FC236}">
                    <a16:creationId xmlns:a16="http://schemas.microsoft.com/office/drawing/2014/main" id="{8946D860-27CC-4466-890E-4D424B7AED06}"/>
                  </a:ext>
                </a:extLst>
              </p:cNvPr>
              <p:cNvSpPr>
                <a:spLocks/>
              </p:cNvSpPr>
              <p:nvPr/>
            </p:nvSpPr>
            <p:spPr bwMode="auto">
              <a:xfrm>
                <a:off x="3031668" y="307073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5" name="Freeform 6">
                <a:extLst>
                  <a:ext uri="{FF2B5EF4-FFF2-40B4-BE49-F238E27FC236}">
                    <a16:creationId xmlns:a16="http://schemas.microsoft.com/office/drawing/2014/main" id="{B96DC5F3-8F0A-4C3F-B48B-56F9D769A227}"/>
                  </a:ext>
                </a:extLst>
              </p:cNvPr>
              <p:cNvSpPr>
                <a:spLocks noEditPoints="1"/>
              </p:cNvSpPr>
              <p:nvPr/>
            </p:nvSpPr>
            <p:spPr bwMode="auto">
              <a:xfrm>
                <a:off x="3079954" y="3119599"/>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 name="safe" title="Icon of a locked safe">
              <a:extLst>
                <a:ext uri="{FF2B5EF4-FFF2-40B4-BE49-F238E27FC236}">
                  <a16:creationId xmlns:a16="http://schemas.microsoft.com/office/drawing/2014/main" id="{76119DFC-C7C2-43B5-B20E-F99DE5B19B26}"/>
                </a:ext>
              </a:extLst>
            </p:cNvPr>
            <p:cNvSpPr>
              <a:spLocks noChangeAspect="1" noEditPoints="1"/>
            </p:cNvSpPr>
            <p:nvPr/>
          </p:nvSpPr>
          <p:spPr bwMode="auto">
            <a:xfrm>
              <a:off x="3235909" y="326623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 name="Text Placeholder 1">
            <a:extLst>
              <a:ext uri="{FF2B5EF4-FFF2-40B4-BE49-F238E27FC236}">
                <a16:creationId xmlns:a16="http://schemas.microsoft.com/office/drawing/2014/main" id="{E15DD805-6D89-41D0-9E51-61218A690DB3}"/>
              </a:ext>
            </a:extLst>
          </p:cNvPr>
          <p:cNvSpPr txBox="1">
            <a:spLocks/>
          </p:cNvSpPr>
          <p:nvPr/>
        </p:nvSpPr>
        <p:spPr>
          <a:xfrm>
            <a:off x="4071408" y="4743129"/>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Connect syslog data sources to Azure Sentinel</a:t>
            </a:r>
          </a:p>
        </p:txBody>
      </p:sp>
      <p:sp>
        <p:nvSpPr>
          <p:cNvPr id="34" name="Text Placeholder 2">
            <a:extLst>
              <a:ext uri="{FF2B5EF4-FFF2-40B4-BE49-F238E27FC236}">
                <a16:creationId xmlns:a16="http://schemas.microsoft.com/office/drawing/2014/main" id="{64C19AB7-746D-40BF-A2D5-1F0C6CDF498B}"/>
              </a:ext>
            </a:extLst>
          </p:cNvPr>
          <p:cNvSpPr txBox="1">
            <a:spLocks/>
          </p:cNvSpPr>
          <p:nvPr/>
        </p:nvSpPr>
        <p:spPr>
          <a:xfrm>
            <a:off x="4071408" y="5608188"/>
            <a:ext cx="7695070" cy="741783"/>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lang="en-US" sz="1800" b="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Connect threat indicators to Azure Sentinel</a:t>
            </a:r>
          </a:p>
        </p:txBody>
      </p:sp>
      <p:grpSp>
        <p:nvGrpSpPr>
          <p:cNvPr id="35" name="Group 34">
            <a:extLst>
              <a:ext uri="{FF2B5EF4-FFF2-40B4-BE49-F238E27FC236}">
                <a16:creationId xmlns:a16="http://schemas.microsoft.com/office/drawing/2014/main" id="{80816B94-7FB8-4122-82E1-93CE07AA76F6}"/>
              </a:ext>
            </a:extLst>
          </p:cNvPr>
          <p:cNvGrpSpPr/>
          <p:nvPr/>
        </p:nvGrpSpPr>
        <p:grpSpPr>
          <a:xfrm>
            <a:off x="3024788" y="4762358"/>
            <a:ext cx="702132" cy="702232"/>
            <a:chOff x="3031668" y="1341712"/>
            <a:chExt cx="702132" cy="702232"/>
          </a:xfrm>
        </p:grpSpPr>
        <p:grpSp>
          <p:nvGrpSpPr>
            <p:cNvPr id="36" name="Group 35">
              <a:extLst>
                <a:ext uri="{FF2B5EF4-FFF2-40B4-BE49-F238E27FC236}">
                  <a16:creationId xmlns:a16="http://schemas.microsoft.com/office/drawing/2014/main" id="{4AB5D471-9186-4F25-8452-8099B32EFA9E}"/>
                </a:ext>
              </a:extLst>
            </p:cNvPr>
            <p:cNvGrpSpPr/>
            <p:nvPr/>
          </p:nvGrpSpPr>
          <p:grpSpPr>
            <a:xfrm>
              <a:off x="3031668" y="1341712"/>
              <a:ext cx="702132" cy="702232"/>
              <a:chOff x="3031668" y="1341712"/>
              <a:chExt cx="702132" cy="702232"/>
            </a:xfrm>
          </p:grpSpPr>
          <p:sp>
            <p:nvSpPr>
              <p:cNvPr id="40" name="Freeform 5">
                <a:extLst>
                  <a:ext uri="{FF2B5EF4-FFF2-40B4-BE49-F238E27FC236}">
                    <a16:creationId xmlns:a16="http://schemas.microsoft.com/office/drawing/2014/main" id="{32AC32B5-CF6D-4ED5-926B-58C3E594EC46}"/>
                  </a:ext>
                </a:extLst>
              </p:cNvPr>
              <p:cNvSpPr>
                <a:spLocks/>
              </p:cNvSpPr>
              <p:nvPr/>
            </p:nvSpPr>
            <p:spPr bwMode="auto">
              <a:xfrm>
                <a:off x="3031668" y="1341712"/>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1" name="Freeform 6">
                <a:extLst>
                  <a:ext uri="{FF2B5EF4-FFF2-40B4-BE49-F238E27FC236}">
                    <a16:creationId xmlns:a16="http://schemas.microsoft.com/office/drawing/2014/main" id="{6F0F02B5-5DBF-43F5-BEC3-5C9A9FC3B0E6}"/>
                  </a:ext>
                </a:extLst>
              </p:cNvPr>
              <p:cNvSpPr>
                <a:spLocks noEditPoints="1"/>
              </p:cNvSpPr>
              <p:nvPr/>
            </p:nvSpPr>
            <p:spPr bwMode="auto">
              <a:xfrm>
                <a:off x="3079954" y="1390573"/>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7" name="shield_3" title="Icon of a shield with an exclamation point inside">
              <a:extLst>
                <a:ext uri="{FF2B5EF4-FFF2-40B4-BE49-F238E27FC236}">
                  <a16:creationId xmlns:a16="http://schemas.microsoft.com/office/drawing/2014/main" id="{EA1A84CD-3F15-4E3C-8C3C-7B4BB2E977A4}"/>
                </a:ext>
              </a:extLst>
            </p:cNvPr>
            <p:cNvSpPr>
              <a:spLocks noChangeAspect="1" noEditPoints="1"/>
            </p:cNvSpPr>
            <p:nvPr/>
          </p:nvSpPr>
          <p:spPr bwMode="auto">
            <a:xfrm>
              <a:off x="3230280" y="1538314"/>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E4032C22-BD15-4B41-90CB-775C08558C86}"/>
              </a:ext>
            </a:extLst>
          </p:cNvPr>
          <p:cNvGrpSpPr/>
          <p:nvPr/>
        </p:nvGrpSpPr>
        <p:grpSpPr>
          <a:xfrm>
            <a:off x="3024788" y="5626871"/>
            <a:ext cx="702132" cy="702232"/>
            <a:chOff x="3031668" y="2206225"/>
            <a:chExt cx="702132" cy="702232"/>
          </a:xfrm>
        </p:grpSpPr>
        <p:grpSp>
          <p:nvGrpSpPr>
            <p:cNvPr id="43" name="Group 42">
              <a:extLst>
                <a:ext uri="{FF2B5EF4-FFF2-40B4-BE49-F238E27FC236}">
                  <a16:creationId xmlns:a16="http://schemas.microsoft.com/office/drawing/2014/main" id="{1C41BE8F-952B-4977-B240-FF169EA6545B}"/>
                </a:ext>
              </a:extLst>
            </p:cNvPr>
            <p:cNvGrpSpPr/>
            <p:nvPr/>
          </p:nvGrpSpPr>
          <p:grpSpPr>
            <a:xfrm>
              <a:off x="3031668" y="2206225"/>
              <a:ext cx="702132" cy="702232"/>
              <a:chOff x="3031668" y="2206225"/>
              <a:chExt cx="702132" cy="702232"/>
            </a:xfrm>
          </p:grpSpPr>
          <p:sp>
            <p:nvSpPr>
              <p:cNvPr id="45" name="Freeform 5">
                <a:extLst>
                  <a:ext uri="{FF2B5EF4-FFF2-40B4-BE49-F238E27FC236}">
                    <a16:creationId xmlns:a16="http://schemas.microsoft.com/office/drawing/2014/main" id="{F06E7D93-ED99-4C32-8A0A-B9E34E234CCE}"/>
                  </a:ext>
                </a:extLst>
              </p:cNvPr>
              <p:cNvSpPr>
                <a:spLocks/>
              </p:cNvSpPr>
              <p:nvPr/>
            </p:nvSpPr>
            <p:spPr bwMode="auto">
              <a:xfrm>
                <a:off x="3031668" y="2206225"/>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6" name="Freeform 6">
                <a:extLst>
                  <a:ext uri="{FF2B5EF4-FFF2-40B4-BE49-F238E27FC236}">
                    <a16:creationId xmlns:a16="http://schemas.microsoft.com/office/drawing/2014/main" id="{3E5CF712-E4B2-41D4-8C13-52D48FAF2830}"/>
                  </a:ext>
                </a:extLst>
              </p:cNvPr>
              <p:cNvSpPr>
                <a:spLocks noEditPoints="1"/>
              </p:cNvSpPr>
              <p:nvPr/>
            </p:nvSpPr>
            <p:spPr bwMode="auto">
              <a:xfrm>
                <a:off x="3079954" y="2255086"/>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4" name="Lock" title="Icon of a padlock">
              <a:extLst>
                <a:ext uri="{FF2B5EF4-FFF2-40B4-BE49-F238E27FC236}">
                  <a16:creationId xmlns:a16="http://schemas.microsoft.com/office/drawing/2014/main" id="{5F14E40A-9ED8-439B-9600-431C4426A3CF}"/>
                </a:ext>
              </a:extLst>
            </p:cNvPr>
            <p:cNvSpPr>
              <a:spLocks noChangeAspect="1" noEditPoints="1"/>
            </p:cNvSpPr>
            <p:nvPr/>
          </p:nvSpPr>
          <p:spPr bwMode="auto">
            <a:xfrm>
              <a:off x="3243555" y="2362818"/>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25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015" y="2969147"/>
            <a:ext cx="8852145" cy="1329542"/>
          </a:xfrm>
        </p:spPr>
        <p:txBody>
          <a:bodyPr/>
          <a:lstStyle/>
          <a:p>
            <a:r>
              <a:rPr lang="en-US" dirty="0"/>
              <a:t>Lesson 5: Connect Common Event Format logs to Azure Sentinel</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33062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Explain the Common Event Format connector deployment options in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Run the deployment script for the Common Event Format connector</a:t>
            </a:r>
          </a:p>
        </p:txBody>
      </p:sp>
    </p:spTree>
    <p:extLst>
      <p:ext uri="{BB962C8B-B14F-4D97-AF65-F5344CB8AC3E}">
        <p14:creationId xmlns:p14="http://schemas.microsoft.com/office/powerpoint/2010/main" val="29118830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for Common Event Format (CEF) connector</a:t>
            </a:r>
          </a:p>
        </p:txBody>
      </p:sp>
      <p:grpSp>
        <p:nvGrpSpPr>
          <p:cNvPr id="73" name="Group 72">
            <a:extLst>
              <a:ext uri="{FF2B5EF4-FFF2-40B4-BE49-F238E27FC236}">
                <a16:creationId xmlns:a16="http://schemas.microsoft.com/office/drawing/2014/main" id="{91D000DF-F432-4565-9471-E66F45CD392D}"/>
              </a:ext>
            </a:extLst>
          </p:cNvPr>
          <p:cNvGrpSpPr/>
          <p:nvPr/>
        </p:nvGrpSpPr>
        <p:grpSpPr>
          <a:xfrm>
            <a:off x="418643" y="1422406"/>
            <a:ext cx="717140" cy="717242"/>
            <a:chOff x="418643" y="1487929"/>
            <a:chExt cx="717140" cy="717242"/>
          </a:xfrm>
        </p:grpSpPr>
        <p:grpSp>
          <p:nvGrpSpPr>
            <p:cNvPr id="74" name="Group 73">
              <a:extLst>
                <a:ext uri="{FF2B5EF4-FFF2-40B4-BE49-F238E27FC236}">
                  <a16:creationId xmlns:a16="http://schemas.microsoft.com/office/drawing/2014/main" id="{93647516-C228-469B-B1FC-859B719817B4}"/>
                </a:ext>
              </a:extLst>
            </p:cNvPr>
            <p:cNvGrpSpPr/>
            <p:nvPr/>
          </p:nvGrpSpPr>
          <p:grpSpPr>
            <a:xfrm>
              <a:off x="418643" y="1487929"/>
              <a:ext cx="717140" cy="717242"/>
              <a:chOff x="418643" y="1487929"/>
              <a:chExt cx="717140" cy="717242"/>
            </a:xfrm>
          </p:grpSpPr>
          <p:sp>
            <p:nvSpPr>
              <p:cNvPr id="76" name="Freeform 5">
                <a:extLst>
                  <a:ext uri="{FF2B5EF4-FFF2-40B4-BE49-F238E27FC236}">
                    <a16:creationId xmlns:a16="http://schemas.microsoft.com/office/drawing/2014/main" id="{88E06986-A3F5-4738-9C30-6EFF29589D7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7" name="Freeform 6">
                <a:extLst>
                  <a:ext uri="{FF2B5EF4-FFF2-40B4-BE49-F238E27FC236}">
                    <a16:creationId xmlns:a16="http://schemas.microsoft.com/office/drawing/2014/main" id="{D0CBFC9D-909B-4FB5-91CC-F43E2316B0BF}"/>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5" name="Lock" title="Icon of a padlock">
              <a:extLst>
                <a:ext uri="{FF2B5EF4-FFF2-40B4-BE49-F238E27FC236}">
                  <a16:creationId xmlns:a16="http://schemas.microsoft.com/office/drawing/2014/main" id="{8C44A5E8-2563-47CA-95F2-1968628EE847}"/>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Deploys a Syslog Forwarder server to support the communication between the appliance and Azure Sentinel.</a:t>
            </a:r>
          </a:p>
        </p:txBody>
      </p:sp>
      <p:grpSp>
        <p:nvGrpSpPr>
          <p:cNvPr id="78" name="Group 77">
            <a:extLst>
              <a:ext uri="{FF2B5EF4-FFF2-40B4-BE49-F238E27FC236}">
                <a16:creationId xmlns:a16="http://schemas.microsoft.com/office/drawing/2014/main" id="{8180A218-B5E8-4D5E-873E-6DA40504EF61}"/>
              </a:ext>
            </a:extLst>
          </p:cNvPr>
          <p:cNvGrpSpPr/>
          <p:nvPr/>
        </p:nvGrpSpPr>
        <p:grpSpPr>
          <a:xfrm>
            <a:off x="418643" y="2277473"/>
            <a:ext cx="717140" cy="717242"/>
            <a:chOff x="418643" y="2533089"/>
            <a:chExt cx="717140" cy="717242"/>
          </a:xfrm>
        </p:grpSpPr>
        <p:grpSp>
          <p:nvGrpSpPr>
            <p:cNvPr id="79" name="Group 78">
              <a:extLst>
                <a:ext uri="{FF2B5EF4-FFF2-40B4-BE49-F238E27FC236}">
                  <a16:creationId xmlns:a16="http://schemas.microsoft.com/office/drawing/2014/main" id="{F24F4B1E-A929-41BB-A97F-C83039983EB8}"/>
                </a:ext>
              </a:extLst>
            </p:cNvPr>
            <p:cNvGrpSpPr/>
            <p:nvPr/>
          </p:nvGrpSpPr>
          <p:grpSpPr>
            <a:xfrm>
              <a:off x="418643" y="2533089"/>
              <a:ext cx="717140" cy="717242"/>
              <a:chOff x="418643" y="2533089"/>
              <a:chExt cx="717140" cy="717242"/>
            </a:xfrm>
          </p:grpSpPr>
          <p:sp>
            <p:nvSpPr>
              <p:cNvPr id="81" name="Freeform 5">
                <a:extLst>
                  <a:ext uri="{FF2B5EF4-FFF2-40B4-BE49-F238E27FC236}">
                    <a16:creationId xmlns:a16="http://schemas.microsoft.com/office/drawing/2014/main" id="{9FF9C583-131B-4729-9202-2E4F6FF358F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2" name="Freeform 6">
                <a:extLst>
                  <a:ext uri="{FF2B5EF4-FFF2-40B4-BE49-F238E27FC236}">
                    <a16:creationId xmlns:a16="http://schemas.microsoft.com/office/drawing/2014/main" id="{CB7D9FB0-F6A7-4150-BD8C-BC6C6FD144FB}"/>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0" name="shield_3" title="Icon of a shield with an exclamation point inside">
              <a:extLst>
                <a:ext uri="{FF2B5EF4-FFF2-40B4-BE49-F238E27FC236}">
                  <a16:creationId xmlns:a16="http://schemas.microsoft.com/office/drawing/2014/main" id="{3123E87A-D2CD-4B66-A611-4B7A21D7BC0B}"/>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The server consists of a dedicated Linux machine with the Log Analytics agent for Linux installed.</a:t>
            </a:r>
          </a:p>
        </p:txBody>
      </p:sp>
      <p:grpSp>
        <p:nvGrpSpPr>
          <p:cNvPr id="83" name="Group 82">
            <a:extLst>
              <a:ext uri="{FF2B5EF4-FFF2-40B4-BE49-F238E27FC236}">
                <a16:creationId xmlns:a16="http://schemas.microsoft.com/office/drawing/2014/main" id="{6D4D8D75-FE79-4FDC-8140-752F5D62AA98}"/>
              </a:ext>
            </a:extLst>
          </p:cNvPr>
          <p:cNvGrpSpPr/>
          <p:nvPr/>
        </p:nvGrpSpPr>
        <p:grpSpPr>
          <a:xfrm>
            <a:off x="418643" y="3132540"/>
            <a:ext cx="717140" cy="717242"/>
            <a:chOff x="418643" y="3578249"/>
            <a:chExt cx="717140" cy="717242"/>
          </a:xfrm>
        </p:grpSpPr>
        <p:grpSp>
          <p:nvGrpSpPr>
            <p:cNvPr id="99" name="Group 98">
              <a:extLst>
                <a:ext uri="{FF2B5EF4-FFF2-40B4-BE49-F238E27FC236}">
                  <a16:creationId xmlns:a16="http://schemas.microsoft.com/office/drawing/2014/main" id="{13F9EAF8-3992-4AE2-9267-DBCC4FEB6610}"/>
                </a:ext>
              </a:extLst>
            </p:cNvPr>
            <p:cNvGrpSpPr/>
            <p:nvPr/>
          </p:nvGrpSpPr>
          <p:grpSpPr>
            <a:xfrm>
              <a:off x="418643" y="3578249"/>
              <a:ext cx="717140" cy="717242"/>
              <a:chOff x="418643" y="2533089"/>
              <a:chExt cx="717140" cy="717242"/>
            </a:xfrm>
          </p:grpSpPr>
          <p:sp>
            <p:nvSpPr>
              <p:cNvPr id="101" name="Freeform 5">
                <a:extLst>
                  <a:ext uri="{FF2B5EF4-FFF2-40B4-BE49-F238E27FC236}">
                    <a16:creationId xmlns:a16="http://schemas.microsoft.com/office/drawing/2014/main" id="{5BA4A414-925E-4685-8E41-C9C891362AF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2" name="Freeform 6">
                <a:extLst>
                  <a:ext uri="{FF2B5EF4-FFF2-40B4-BE49-F238E27FC236}">
                    <a16:creationId xmlns:a16="http://schemas.microsoft.com/office/drawing/2014/main" id="{2563301A-F9C4-4E4E-91DD-0B818871764B}"/>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0" name="safe" title="Icon of a locked safe">
              <a:extLst>
                <a:ext uri="{FF2B5EF4-FFF2-40B4-BE49-F238E27FC236}">
                  <a16:creationId xmlns:a16="http://schemas.microsoft.com/office/drawing/2014/main" id="{65013FC8-44DB-4EF9-A6C1-D554BE59699C}"/>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dirty="0"/>
              <a:t>Many of the Azure Sentinel Data Connectors that are vendor-specific utilize the CEF Connector.</a:t>
            </a:r>
          </a:p>
        </p:txBody>
      </p:sp>
      <p:grpSp>
        <p:nvGrpSpPr>
          <p:cNvPr id="103" name="Group 102">
            <a:extLst>
              <a:ext uri="{FF2B5EF4-FFF2-40B4-BE49-F238E27FC236}">
                <a16:creationId xmlns:a16="http://schemas.microsoft.com/office/drawing/2014/main" id="{329B500C-7F18-4589-A0A2-4B71AE3B57D5}"/>
              </a:ext>
            </a:extLst>
          </p:cNvPr>
          <p:cNvGrpSpPr/>
          <p:nvPr/>
        </p:nvGrpSpPr>
        <p:grpSpPr>
          <a:xfrm>
            <a:off x="418643" y="3987607"/>
            <a:ext cx="717140" cy="717242"/>
            <a:chOff x="418643" y="4623409"/>
            <a:chExt cx="717140" cy="717242"/>
          </a:xfrm>
        </p:grpSpPr>
        <p:grpSp>
          <p:nvGrpSpPr>
            <p:cNvPr id="104" name="Group 103">
              <a:extLst>
                <a:ext uri="{FF2B5EF4-FFF2-40B4-BE49-F238E27FC236}">
                  <a16:creationId xmlns:a16="http://schemas.microsoft.com/office/drawing/2014/main" id="{BA6C7677-17F9-4FA8-AC0E-5E1369352FDE}"/>
                </a:ext>
              </a:extLst>
            </p:cNvPr>
            <p:cNvGrpSpPr/>
            <p:nvPr/>
          </p:nvGrpSpPr>
          <p:grpSpPr>
            <a:xfrm>
              <a:off x="418643" y="4623409"/>
              <a:ext cx="717140" cy="717242"/>
              <a:chOff x="418643" y="2533089"/>
              <a:chExt cx="717140" cy="717242"/>
            </a:xfrm>
          </p:grpSpPr>
          <p:sp>
            <p:nvSpPr>
              <p:cNvPr id="106" name="Freeform 5">
                <a:extLst>
                  <a:ext uri="{FF2B5EF4-FFF2-40B4-BE49-F238E27FC236}">
                    <a16:creationId xmlns:a16="http://schemas.microsoft.com/office/drawing/2014/main" id="{EE551A25-F545-42A2-917A-09FF84287C5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7" name="Freeform 6">
                <a:extLst>
                  <a:ext uri="{FF2B5EF4-FFF2-40B4-BE49-F238E27FC236}">
                    <a16:creationId xmlns:a16="http://schemas.microsoft.com/office/drawing/2014/main" id="{4DDE87D8-90E2-42AF-B917-B37431BB9C4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5" name="key" title="Icon of a key">
              <a:extLst>
                <a:ext uri="{FF2B5EF4-FFF2-40B4-BE49-F238E27FC236}">
                  <a16:creationId xmlns:a16="http://schemas.microsoft.com/office/drawing/2014/main" id="{BE627D1D-147B-4F36-82FA-BEC7DBECBBC7}"/>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Deployment options include Azure and On-premise based.</a:t>
            </a:r>
          </a:p>
        </p:txBody>
      </p:sp>
      <p:sp>
        <p:nvSpPr>
          <p:cNvPr id="5" name="Text Placeholder 4"/>
          <p:cNvSpPr>
            <a:spLocks noGrp="1"/>
          </p:cNvSpPr>
          <p:nvPr>
            <p:ph type="body" sz="quarter" idx="21"/>
          </p:nvPr>
        </p:nvSpPr>
        <p:spPr/>
        <p:txBody>
          <a:bodyPr/>
          <a:lstStyle/>
          <a:p>
            <a:pPr lvl="1"/>
            <a:r>
              <a:rPr lang="en-US" dirty="0"/>
              <a:t>CEF is recommended over the Syslog Connector because CEF provides parsed message data</a:t>
            </a:r>
          </a:p>
        </p:txBody>
      </p:sp>
      <p:grpSp>
        <p:nvGrpSpPr>
          <p:cNvPr id="8" name="Group 7">
            <a:extLst>
              <a:ext uri="{FF2B5EF4-FFF2-40B4-BE49-F238E27FC236}">
                <a16:creationId xmlns:a16="http://schemas.microsoft.com/office/drawing/2014/main" id="{66060B82-5B35-4B44-971B-E3166C07C3C5}"/>
              </a:ext>
            </a:extLst>
          </p:cNvPr>
          <p:cNvGrpSpPr/>
          <p:nvPr/>
        </p:nvGrpSpPr>
        <p:grpSpPr>
          <a:xfrm>
            <a:off x="418643" y="4842674"/>
            <a:ext cx="717140" cy="717242"/>
            <a:chOff x="418643" y="4842674"/>
            <a:chExt cx="717140" cy="717242"/>
          </a:xfrm>
        </p:grpSpPr>
        <p:grpSp>
          <p:nvGrpSpPr>
            <p:cNvPr id="109" name="Group 108">
              <a:extLst>
                <a:ext uri="{FF2B5EF4-FFF2-40B4-BE49-F238E27FC236}">
                  <a16:creationId xmlns:a16="http://schemas.microsoft.com/office/drawing/2014/main" id="{554C4595-8443-4AC4-800F-BF8C64E1F060}"/>
                </a:ext>
              </a:extLst>
            </p:cNvPr>
            <p:cNvGrpSpPr/>
            <p:nvPr/>
          </p:nvGrpSpPr>
          <p:grpSpPr>
            <a:xfrm>
              <a:off x="418643" y="4842674"/>
              <a:ext cx="717140" cy="717242"/>
              <a:chOff x="418643" y="2533089"/>
              <a:chExt cx="717140" cy="717242"/>
            </a:xfrm>
          </p:grpSpPr>
          <p:sp>
            <p:nvSpPr>
              <p:cNvPr id="111" name="Freeform 5">
                <a:extLst>
                  <a:ext uri="{FF2B5EF4-FFF2-40B4-BE49-F238E27FC236}">
                    <a16:creationId xmlns:a16="http://schemas.microsoft.com/office/drawing/2014/main" id="{7B73609B-5F5B-45AF-A42C-663092B52B5C}"/>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2" name="Freeform 6">
                <a:extLst>
                  <a:ext uri="{FF2B5EF4-FFF2-40B4-BE49-F238E27FC236}">
                    <a16:creationId xmlns:a16="http://schemas.microsoft.com/office/drawing/2014/main" id="{FC446386-104E-471A-87FF-B4FD9F0D439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 name="document_6" title="Icon of a document with a padlock in the lower right corner">
              <a:extLst>
                <a:ext uri="{FF2B5EF4-FFF2-40B4-BE49-F238E27FC236}">
                  <a16:creationId xmlns:a16="http://schemas.microsoft.com/office/drawing/2014/main" id="{13A01198-6376-4512-AEC8-D1B8675F40E9}"/>
                </a:ext>
              </a:extLst>
            </p:cNvPr>
            <p:cNvSpPr>
              <a:spLocks noChangeAspect="1" noEditPoints="1"/>
            </p:cNvSpPr>
            <p:nvPr/>
          </p:nvSpPr>
          <p:spPr bwMode="auto">
            <a:xfrm>
              <a:off x="639537" y="5029200"/>
              <a:ext cx="275352" cy="34419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2183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CEF Azure VM Architecture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199888" y="1001420"/>
            <a:ext cx="10383899" cy="1113446"/>
          </a:xfrm>
        </p:spPr>
        <p:txBody>
          <a:bodyPr/>
          <a:lstStyle/>
          <a:p>
            <a:pPr>
              <a:lnSpc>
                <a:spcPct val="100000"/>
              </a:lnSpc>
            </a:pPr>
            <a:r>
              <a:rPr lang="en-US" sz="2000" dirty="0"/>
              <a:t>The following diagram displays the setup in the case of a Linux VM in Azure. The on-premises Syslog sources send securely send events to an Azure Linux VM. The Linux VM with the Log Analytics agent installed then forwards the logs to the Azure Sentinel workspace.</a:t>
            </a:r>
          </a:p>
        </p:txBody>
      </p:sp>
      <p:pic>
        <p:nvPicPr>
          <p:cNvPr id="5" name="Picture 4" descr="Graphical user interface, application&#10;&#10;Description automatically generated">
            <a:extLst>
              <a:ext uri="{FF2B5EF4-FFF2-40B4-BE49-F238E27FC236}">
                <a16:creationId xmlns:a16="http://schemas.microsoft.com/office/drawing/2014/main" id="{2775C414-498A-4B1B-ADCD-797ECDD1B426}"/>
              </a:ext>
            </a:extLst>
          </p:cNvPr>
          <p:cNvPicPr>
            <a:picLocks noChangeAspect="1"/>
          </p:cNvPicPr>
          <p:nvPr/>
        </p:nvPicPr>
        <p:blipFill>
          <a:blip r:embed="rId3"/>
          <a:stretch>
            <a:fillRect/>
          </a:stretch>
        </p:blipFill>
        <p:spPr>
          <a:xfrm>
            <a:off x="1467004" y="2114866"/>
            <a:ext cx="8547127" cy="4154759"/>
          </a:xfrm>
          <a:prstGeom prst="rect">
            <a:avLst/>
          </a:prstGeom>
        </p:spPr>
      </p:pic>
    </p:spTree>
    <p:extLst>
      <p:ext uri="{BB962C8B-B14F-4D97-AF65-F5344CB8AC3E}">
        <p14:creationId xmlns:p14="http://schemas.microsoft.com/office/powerpoint/2010/main" val="24487554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88995" y="271015"/>
            <a:ext cx="11799651" cy="680196"/>
          </a:xfrm>
        </p:spPr>
        <p:txBody>
          <a:bodyPr/>
          <a:lstStyle/>
          <a:p>
            <a:r>
              <a:rPr lang="en-US" dirty="0"/>
              <a:t>CEF on-premise Architecture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132981" y="951211"/>
            <a:ext cx="10383899" cy="1113446"/>
          </a:xfrm>
        </p:spPr>
        <p:txBody>
          <a:bodyPr/>
          <a:lstStyle/>
          <a:p>
            <a:pPr>
              <a:lnSpc>
                <a:spcPct val="100000"/>
              </a:lnSpc>
            </a:pPr>
            <a:r>
              <a:rPr lang="en-US" sz="2000" dirty="0"/>
              <a:t>The following diagram displays the setup if you use a VM in another cloud or an on-premises machine. The on-premises Syslog sources send securely send events to a Linux VM. The Linux VM with the Log Analytics agent installed then securely forwards the logs to the Azure Sentinel workspace.</a:t>
            </a:r>
          </a:p>
        </p:txBody>
      </p:sp>
      <p:pic>
        <p:nvPicPr>
          <p:cNvPr id="6" name="Picture 5" descr="Graphical user interface, diagram, application&#10;&#10;Description automatically generated">
            <a:extLst>
              <a:ext uri="{FF2B5EF4-FFF2-40B4-BE49-F238E27FC236}">
                <a16:creationId xmlns:a16="http://schemas.microsoft.com/office/drawing/2014/main" id="{265DDA01-4326-4F1F-A151-C729375CA5D6}"/>
              </a:ext>
            </a:extLst>
          </p:cNvPr>
          <p:cNvPicPr>
            <a:picLocks noChangeAspect="1"/>
          </p:cNvPicPr>
          <p:nvPr/>
        </p:nvPicPr>
        <p:blipFill>
          <a:blip r:embed="rId3"/>
          <a:stretch>
            <a:fillRect/>
          </a:stretch>
        </p:blipFill>
        <p:spPr>
          <a:xfrm>
            <a:off x="2019224" y="2139845"/>
            <a:ext cx="8339194" cy="4183134"/>
          </a:xfrm>
          <a:prstGeom prst="rect">
            <a:avLst/>
          </a:prstGeom>
        </p:spPr>
      </p:pic>
    </p:spTree>
    <p:extLst>
      <p:ext uri="{BB962C8B-B14F-4D97-AF65-F5344CB8AC3E}">
        <p14:creationId xmlns:p14="http://schemas.microsoft.com/office/powerpoint/2010/main" val="32553884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Connect your external solution using the CEF connector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655369" y="780592"/>
            <a:ext cx="10881260" cy="1113446"/>
          </a:xfrm>
        </p:spPr>
        <p:txBody>
          <a:bodyPr/>
          <a:lstStyle/>
          <a:p>
            <a:pPr>
              <a:lnSpc>
                <a:spcPct val="100000"/>
              </a:lnSpc>
            </a:pPr>
            <a:r>
              <a:rPr lang="en-US" sz="2000" dirty="0"/>
              <a:t>Using the link provided on the connector page, you will run a script on the designated machine.</a:t>
            </a:r>
          </a:p>
        </p:txBody>
      </p:sp>
      <p:pic>
        <p:nvPicPr>
          <p:cNvPr id="6" name="Picture 5" descr="A screenshot of a computer&#10;&#10;Description automatically generated with medium confidence">
            <a:extLst>
              <a:ext uri="{FF2B5EF4-FFF2-40B4-BE49-F238E27FC236}">
                <a16:creationId xmlns:a16="http://schemas.microsoft.com/office/drawing/2014/main" id="{5470A4EF-5086-42A9-BA1C-69128A085687}"/>
              </a:ext>
            </a:extLst>
          </p:cNvPr>
          <p:cNvPicPr>
            <a:picLocks noChangeAspect="1"/>
          </p:cNvPicPr>
          <p:nvPr/>
        </p:nvPicPr>
        <p:blipFill>
          <a:blip r:embed="rId3"/>
          <a:stretch>
            <a:fillRect/>
          </a:stretch>
        </p:blipFill>
        <p:spPr>
          <a:xfrm>
            <a:off x="1381288" y="1805064"/>
            <a:ext cx="9429423" cy="4758912"/>
          </a:xfrm>
          <a:prstGeom prst="rect">
            <a:avLst/>
          </a:prstGeom>
        </p:spPr>
      </p:pic>
    </p:spTree>
    <p:extLst>
      <p:ext uri="{BB962C8B-B14F-4D97-AF65-F5344CB8AC3E}">
        <p14:creationId xmlns:p14="http://schemas.microsoft.com/office/powerpoint/2010/main" val="4627239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34068965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8"/>
            <a:ext cx="8852145" cy="760336"/>
          </a:xfrm>
        </p:spPr>
        <p:txBody>
          <a:bodyPr/>
          <a:lstStyle/>
          <a:p>
            <a:r>
              <a:rPr lang="en-US" dirty="0"/>
              <a:t>Lesson 6: Connect syslog data sources to Azure Sentinel</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Describe the Syslog connector deployment options in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Run the connector deployment script to send data to Azure Sentinel</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Configure the Log Analytics agent integration for Azure Sentinel</a:t>
            </a:r>
          </a:p>
        </p:txBody>
      </p:sp>
      <p:cxnSp>
        <p:nvCxnSpPr>
          <p:cNvPr id="5" name="Straight Connector 4">
            <a:extLst>
              <a:ext uri="{FF2B5EF4-FFF2-40B4-BE49-F238E27FC236}">
                <a16:creationId xmlns:a16="http://schemas.microsoft.com/office/drawing/2014/main" id="{A0558D76-03C8-47AD-B81F-EE8F532B576E}"/>
              </a:ext>
              <a:ext uri="{C183D7F6-B498-43B3-948B-1728B52AA6E4}">
                <adec:decorative xmlns:adec="http://schemas.microsoft.com/office/drawing/2017/decorative" val="1"/>
              </a:ext>
            </a:extLst>
          </p:cNvPr>
          <p:cNvCxnSpPr>
            <a:cxnSpLocks/>
          </p:cNvCxnSpPr>
          <p:nvPr/>
        </p:nvCxnSpPr>
        <p:spPr>
          <a:xfrm>
            <a:off x="1725172" y="530023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a wrench">
            <a:extLst>
              <a:ext uri="{FF2B5EF4-FFF2-40B4-BE49-F238E27FC236}">
                <a16:creationId xmlns:a16="http://schemas.microsoft.com/office/drawing/2014/main" id="{D1CE91F2-A45E-4E85-ADD5-51935E1C0655}"/>
              </a:ext>
            </a:extLst>
          </p:cNvPr>
          <p:cNvPicPr>
            <a:picLocks noChangeAspect="1"/>
          </p:cNvPicPr>
          <p:nvPr/>
        </p:nvPicPr>
        <p:blipFill>
          <a:blip r:embed="rId3"/>
          <a:stretch>
            <a:fillRect/>
          </a:stretch>
        </p:blipFill>
        <p:spPr>
          <a:xfrm>
            <a:off x="558136" y="5478400"/>
            <a:ext cx="933776" cy="933776"/>
          </a:xfrm>
          <a:prstGeom prst="rect">
            <a:avLst/>
          </a:prstGeom>
        </p:spPr>
      </p:pic>
      <p:sp>
        <p:nvSpPr>
          <p:cNvPr id="8" name="TextBox 7">
            <a:extLst>
              <a:ext uri="{FF2B5EF4-FFF2-40B4-BE49-F238E27FC236}">
                <a16:creationId xmlns:a16="http://schemas.microsoft.com/office/drawing/2014/main" id="{09D8D884-C63A-4F1A-A578-961BABB0ABD5}"/>
              </a:ext>
            </a:extLst>
          </p:cNvPr>
          <p:cNvSpPr txBox="1"/>
          <p:nvPr/>
        </p:nvSpPr>
        <p:spPr>
          <a:xfrm>
            <a:off x="1725017" y="5639756"/>
            <a:ext cx="4892985" cy="609569"/>
          </a:xfrm>
          <a:prstGeom prst="rect">
            <a:avLst/>
          </a:prstGeom>
          <a:noFill/>
        </p:spPr>
        <p:txBody>
          <a:bodyPr wrap="square" lIns="0" tIns="0" rIns="0" bIns="0" rtlCol="0" anchor="ctr">
            <a:noAutofit/>
          </a:bodyPr>
          <a:lstStyle/>
          <a:p>
            <a:r>
              <a:rPr lang="en-US" sz="1961" dirty="0"/>
              <a:t>Create a parse using KQL in Azure Sentinel</a:t>
            </a:r>
          </a:p>
        </p:txBody>
      </p:sp>
    </p:spTree>
    <p:extLst>
      <p:ext uri="{BB962C8B-B14F-4D97-AF65-F5344CB8AC3E}">
        <p14:creationId xmlns:p14="http://schemas.microsoft.com/office/powerpoint/2010/main" val="11864521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Plan for the syslog connector</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8466" y="1456897"/>
            <a:ext cx="5394960" cy="3547574"/>
          </a:xfrm>
        </p:spPr>
        <p:txBody>
          <a:bodyPr/>
          <a:lstStyle/>
          <a:p>
            <a:r>
              <a:rPr lang="en-US" dirty="0"/>
              <a:t>Overview</a:t>
            </a:r>
          </a:p>
          <a:p>
            <a:pPr lvl="1"/>
            <a:r>
              <a:rPr lang="en-US" dirty="0"/>
              <a:t>Stream events from Linux-based, Syslog-supporting machines or appliances into Azure Sentinel using the Log Analytics agent for Linux.</a:t>
            </a:r>
          </a:p>
          <a:p>
            <a:pPr lvl="1"/>
            <a:r>
              <a:rPr lang="en-US" dirty="0"/>
              <a:t>The host's native Syslog daemon will collect local events of the specified types and forward them locally to the agent, which will stream them to your Log Analytics workspace.</a:t>
            </a:r>
          </a:p>
          <a:p>
            <a:pPr lvl="1"/>
            <a:endParaRPr lang="en-US" dirty="0"/>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4294967295"/>
          </p:nvPr>
        </p:nvSpPr>
        <p:spPr>
          <a:xfrm>
            <a:off x="6365127" y="1456897"/>
            <a:ext cx="5408231" cy="3778407"/>
          </a:xfrm>
        </p:spPr>
        <p:txBody>
          <a:bodyPr/>
          <a:lstStyle/>
          <a:p>
            <a:r>
              <a:rPr lang="en-US" dirty="0"/>
              <a:t>How it works</a:t>
            </a:r>
          </a:p>
          <a:p>
            <a:pPr lvl="1"/>
            <a:r>
              <a:rPr lang="en-US" dirty="0"/>
              <a:t>Syslog is an event logging protocol that is common to Linux. When the Log Analytics agent for Linux is installed on your VM or appliance, the installation routine configures the local Syslog daemon to forward messages to the agent on TCP port 25224. </a:t>
            </a:r>
          </a:p>
          <a:p>
            <a:pPr lvl="1"/>
            <a:r>
              <a:rPr lang="en-US" dirty="0"/>
              <a:t>The agent then sends the message to your Log Analytics workspace over HTTPS, where it is parsed into an event log entry in the Syslog table in </a:t>
            </a:r>
            <a:r>
              <a:rPr lang="en-US" i="1" dirty="0"/>
              <a:t>Azure Sentinel &gt; Logs</a:t>
            </a:r>
            <a:r>
              <a:rPr lang="en-US" dirty="0"/>
              <a:t>.</a:t>
            </a:r>
          </a:p>
        </p:txBody>
      </p:sp>
    </p:spTree>
    <p:extLst>
      <p:ext uri="{BB962C8B-B14F-4D97-AF65-F5344CB8AC3E}">
        <p14:creationId xmlns:p14="http://schemas.microsoft.com/office/powerpoint/2010/main" val="5762392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1: Connect data to Azure Sentinel using data connectors</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08161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Collect data from Linux-based sources using syslog</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80249" y="844043"/>
            <a:ext cx="10383899" cy="1113446"/>
          </a:xfrm>
        </p:spPr>
        <p:txBody>
          <a:bodyPr/>
          <a:lstStyle/>
          <a:p>
            <a:pPr>
              <a:lnSpc>
                <a:spcPct val="100000"/>
              </a:lnSpc>
            </a:pPr>
            <a:r>
              <a:rPr lang="en-US" sz="2000" dirty="0"/>
              <a:t>The Syslog connector has two deployment options:  Azure Linux Virtual Machine and agent on a non-Azure Linux Machine.   Azure Linux VM is a simple connect button.</a:t>
            </a:r>
          </a:p>
        </p:txBody>
      </p:sp>
      <p:pic>
        <p:nvPicPr>
          <p:cNvPr id="6" name="Picture 5" descr="A screenshot of a computer&#10;&#10;Description automatically generated with medium confidence">
            <a:extLst>
              <a:ext uri="{FF2B5EF4-FFF2-40B4-BE49-F238E27FC236}">
                <a16:creationId xmlns:a16="http://schemas.microsoft.com/office/drawing/2014/main" id="{492CC640-46AA-4BD2-BB16-3B3A75117426}"/>
              </a:ext>
            </a:extLst>
          </p:cNvPr>
          <p:cNvPicPr>
            <a:picLocks noChangeAspect="1"/>
          </p:cNvPicPr>
          <p:nvPr/>
        </p:nvPicPr>
        <p:blipFill>
          <a:blip r:embed="rId3"/>
          <a:stretch>
            <a:fillRect/>
          </a:stretch>
        </p:blipFill>
        <p:spPr>
          <a:xfrm>
            <a:off x="1624517" y="1827190"/>
            <a:ext cx="9095362" cy="4590316"/>
          </a:xfrm>
          <a:prstGeom prst="rect">
            <a:avLst/>
          </a:prstGeom>
        </p:spPr>
      </p:pic>
    </p:spTree>
    <p:extLst>
      <p:ext uri="{BB962C8B-B14F-4D97-AF65-F5344CB8AC3E}">
        <p14:creationId xmlns:p14="http://schemas.microsoft.com/office/powerpoint/2010/main" val="240361990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Connect non-Azure Linux Hosts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753839" y="853884"/>
            <a:ext cx="10383899" cy="1113446"/>
          </a:xfrm>
        </p:spPr>
        <p:txBody>
          <a:bodyPr/>
          <a:lstStyle/>
          <a:p>
            <a:r>
              <a:rPr lang="en-US" sz="2000" dirty="0"/>
              <a:t>When connecting non-Azure Linux hosts, you need to manually install the client agent.</a:t>
            </a:r>
          </a:p>
        </p:txBody>
      </p:sp>
      <p:pic>
        <p:nvPicPr>
          <p:cNvPr id="5" name="Picture 4" descr="Graphical user interface, text, application, email&#10;&#10;Description automatically generated">
            <a:extLst>
              <a:ext uri="{FF2B5EF4-FFF2-40B4-BE49-F238E27FC236}">
                <a16:creationId xmlns:a16="http://schemas.microsoft.com/office/drawing/2014/main" id="{73A1E815-13FB-4C86-A6CF-52C0D966148C}"/>
              </a:ext>
            </a:extLst>
          </p:cNvPr>
          <p:cNvPicPr>
            <a:picLocks noChangeAspect="1"/>
          </p:cNvPicPr>
          <p:nvPr/>
        </p:nvPicPr>
        <p:blipFill>
          <a:blip r:embed="rId3"/>
          <a:stretch>
            <a:fillRect/>
          </a:stretch>
        </p:blipFill>
        <p:spPr>
          <a:xfrm>
            <a:off x="2439098" y="1655919"/>
            <a:ext cx="7313804" cy="4890985"/>
          </a:xfrm>
          <a:prstGeom prst="rect">
            <a:avLst/>
          </a:prstGeom>
        </p:spPr>
      </p:pic>
    </p:spTree>
    <p:extLst>
      <p:ext uri="{BB962C8B-B14F-4D97-AF65-F5344CB8AC3E}">
        <p14:creationId xmlns:p14="http://schemas.microsoft.com/office/powerpoint/2010/main" val="34112520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Configure the log analytics agent</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449680" y="953130"/>
            <a:ext cx="10383899" cy="1113446"/>
          </a:xfrm>
        </p:spPr>
        <p:txBody>
          <a:bodyPr/>
          <a:lstStyle/>
          <a:p>
            <a:pPr>
              <a:lnSpc>
                <a:spcPct val="100000"/>
              </a:lnSpc>
            </a:pPr>
            <a:r>
              <a:rPr lang="en-US" sz="2000" dirty="0"/>
              <a:t>The Log Analytics agent for Linux will only collect events with the facilities and severities that are specified in its configuration. </a:t>
            </a:r>
          </a:p>
        </p:txBody>
      </p:sp>
      <p:pic>
        <p:nvPicPr>
          <p:cNvPr id="6" name="Picture 5" descr="Table&#10;&#10;Description automatically generated">
            <a:extLst>
              <a:ext uri="{FF2B5EF4-FFF2-40B4-BE49-F238E27FC236}">
                <a16:creationId xmlns:a16="http://schemas.microsoft.com/office/drawing/2014/main" id="{1F9EAC9B-841B-40B3-917C-6F6647535418}"/>
              </a:ext>
            </a:extLst>
          </p:cNvPr>
          <p:cNvPicPr>
            <a:picLocks noChangeAspect="1"/>
          </p:cNvPicPr>
          <p:nvPr/>
        </p:nvPicPr>
        <p:blipFill>
          <a:blip r:embed="rId3"/>
          <a:stretch>
            <a:fillRect/>
          </a:stretch>
        </p:blipFill>
        <p:spPr>
          <a:xfrm>
            <a:off x="449680" y="2066576"/>
            <a:ext cx="11292640" cy="4200410"/>
          </a:xfrm>
          <a:prstGeom prst="rect">
            <a:avLst/>
          </a:prstGeom>
        </p:spPr>
      </p:pic>
    </p:spTree>
    <p:extLst>
      <p:ext uri="{BB962C8B-B14F-4D97-AF65-F5344CB8AC3E}">
        <p14:creationId xmlns:p14="http://schemas.microsoft.com/office/powerpoint/2010/main" val="1462157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Parse syslog data with KQL</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267758"/>
            <a:ext cx="11354257" cy="5262979"/>
          </a:xfrm>
        </p:spPr>
        <p:txBody>
          <a:bodyPr/>
          <a:lstStyle/>
          <a:p>
            <a:r>
              <a:rPr lang="en-US" dirty="0"/>
              <a:t>// save as a function named: </a:t>
            </a:r>
            <a:r>
              <a:rPr lang="en-US" dirty="0" err="1"/>
              <a:t>MyParser</a:t>
            </a:r>
            <a:endParaRPr lang="en-US" dirty="0"/>
          </a:p>
          <a:p>
            <a:endParaRPr lang="en-US" dirty="0"/>
          </a:p>
          <a:p>
            <a:r>
              <a:rPr lang="en-US" dirty="0"/>
              <a:t>Syslog</a:t>
            </a:r>
          </a:p>
          <a:p>
            <a:r>
              <a:rPr lang="en-US" dirty="0"/>
              <a:t>| where </a:t>
            </a:r>
            <a:r>
              <a:rPr lang="en-US" dirty="0" err="1"/>
              <a:t>ProcessName</a:t>
            </a:r>
            <a:r>
              <a:rPr lang="en-US" dirty="0"/>
              <a:t> contains "squid"</a:t>
            </a:r>
          </a:p>
          <a:p>
            <a:r>
              <a:rPr lang="en-US" dirty="0"/>
              <a:t>| extend URL = extract("(([A-Z]+ [a-z]{4,5}:\\/\\/)|[A-Z]+ )([^ :]*)",3,SyslogMessage), </a:t>
            </a:r>
          </a:p>
          <a:p>
            <a:r>
              <a:rPr lang="en-US" dirty="0"/>
              <a:t>         </a:t>
            </a:r>
            <a:r>
              <a:rPr lang="en-US" dirty="0" err="1"/>
              <a:t>SourceIP</a:t>
            </a:r>
            <a:r>
              <a:rPr lang="en-US" dirty="0"/>
              <a:t> = extract("([0-9]+ )(([0-9]{1,3})\\.([0-9]{1,3})\\.([0-9]{1,3})\\.([0-9]{1,3}))",2,SyslogMessage), </a:t>
            </a:r>
          </a:p>
          <a:p>
            <a:r>
              <a:rPr lang="en-US" dirty="0"/>
              <a:t>         User = extract("(CONNECT |GET )([^ ]* )([^ ]+)",3,SyslogMessage),</a:t>
            </a:r>
          </a:p>
          <a:p>
            <a:r>
              <a:rPr lang="en-US" dirty="0"/>
              <a:t>         </a:t>
            </a:r>
            <a:r>
              <a:rPr lang="en-US" dirty="0" err="1"/>
              <a:t>RemotePort</a:t>
            </a:r>
            <a:r>
              <a:rPr lang="en-US" dirty="0"/>
              <a:t> = extract("(CONNECT |GET )([^ ]*)(:)([0-9]*)",4,SyslogMessage),</a:t>
            </a:r>
          </a:p>
          <a:p>
            <a:r>
              <a:rPr lang="en-US" dirty="0"/>
              <a:t>         Domain = extract("(([A-Z]+ [a-z]{4,5}:\\/\\/)|[A-Z]+ )([^ :\\/]*)",3,SyslogMessage)</a:t>
            </a:r>
          </a:p>
          <a:p>
            <a:r>
              <a:rPr lang="en-US" dirty="0"/>
              <a:t>// use the function/parser</a:t>
            </a:r>
          </a:p>
          <a:p>
            <a:r>
              <a:rPr lang="en-US" dirty="0" err="1"/>
              <a:t>MyParser</a:t>
            </a:r>
            <a:endParaRPr lang="en-US" dirty="0"/>
          </a:p>
        </p:txBody>
      </p:sp>
    </p:spTree>
    <p:extLst>
      <p:ext uri="{BB962C8B-B14F-4D97-AF65-F5344CB8AC3E}">
        <p14:creationId xmlns:p14="http://schemas.microsoft.com/office/powerpoint/2010/main" val="698686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8734681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2860305"/>
            <a:ext cx="8852145" cy="1140505"/>
          </a:xfrm>
        </p:spPr>
        <p:txBody>
          <a:bodyPr/>
          <a:lstStyle/>
          <a:p>
            <a:r>
              <a:rPr lang="en-US" dirty="0"/>
              <a:t>Lesson 7: Connect threat indicators to Azure Sentinel</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43133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Configure the TAXII connector in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Configure the Threat Intelligence Platform connector in Azure Sentinel</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View threat indicators in Azure Sentinel</a:t>
            </a:r>
          </a:p>
        </p:txBody>
      </p:sp>
    </p:spTree>
    <p:extLst>
      <p:ext uri="{BB962C8B-B14F-4D97-AF65-F5344CB8AC3E}">
        <p14:creationId xmlns:p14="http://schemas.microsoft.com/office/powerpoint/2010/main" val="29660856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for threat intelligence connectors</a:t>
            </a:r>
          </a:p>
        </p:txBody>
      </p:sp>
      <p:sp>
        <p:nvSpPr>
          <p:cNvPr id="7" name="Text Placeholder 6">
            <a:extLst>
              <a:ext uri="{FF2B5EF4-FFF2-40B4-BE49-F238E27FC236}">
                <a16:creationId xmlns:a16="http://schemas.microsoft.com/office/drawing/2014/main" id="{253FE88C-E437-4416-9F2E-73E8CB114496}"/>
              </a:ext>
            </a:extLst>
          </p:cNvPr>
          <p:cNvSpPr>
            <a:spLocks noGrp="1"/>
          </p:cNvSpPr>
          <p:nvPr>
            <p:ph type="body" sz="quarter" idx="36"/>
          </p:nvPr>
        </p:nvSpPr>
        <p:spPr/>
        <p:txBody>
          <a:bodyPr/>
          <a:lstStyle/>
          <a:p>
            <a:r>
              <a:rPr lang="en-US" dirty="0"/>
              <a:t>Indicator Uses                                                                         Threat Intelligence Connectors</a:t>
            </a:r>
          </a:p>
        </p:txBody>
      </p:sp>
      <p:sp>
        <p:nvSpPr>
          <p:cNvPr id="6" name="Text Placeholder 5"/>
          <p:cNvSpPr>
            <a:spLocks noGrp="1"/>
          </p:cNvSpPr>
          <p:nvPr>
            <p:ph type="body" sz="quarter" idx="11"/>
          </p:nvPr>
        </p:nvSpPr>
        <p:spPr/>
        <p:txBody>
          <a:bodyPr/>
          <a:lstStyle/>
          <a:p>
            <a:pPr lvl="1"/>
            <a:r>
              <a:rPr lang="en-US" dirty="0"/>
              <a:t>Generate alerts and incidents based on matches of log events from your threat indicators.</a:t>
            </a:r>
          </a:p>
        </p:txBody>
      </p:sp>
      <p:sp>
        <p:nvSpPr>
          <p:cNvPr id="2" name="Text Placeholder 1"/>
          <p:cNvSpPr>
            <a:spLocks noGrp="1"/>
          </p:cNvSpPr>
          <p:nvPr>
            <p:ph type="body" sz="quarter" idx="15"/>
          </p:nvPr>
        </p:nvSpPr>
        <p:spPr/>
        <p:txBody>
          <a:bodyPr/>
          <a:lstStyle/>
          <a:p>
            <a:pPr lvl="1"/>
            <a:r>
              <a:rPr lang="en-US" dirty="0"/>
              <a:t>Workbooks provide summarized information about the threat indicators</a:t>
            </a:r>
          </a:p>
        </p:txBody>
      </p:sp>
      <p:sp>
        <p:nvSpPr>
          <p:cNvPr id="3" name="Text Placeholder 2"/>
          <p:cNvSpPr>
            <a:spLocks noGrp="1"/>
          </p:cNvSpPr>
          <p:nvPr>
            <p:ph type="body" sz="quarter" idx="17"/>
          </p:nvPr>
        </p:nvSpPr>
        <p:spPr/>
        <p:txBody>
          <a:bodyPr/>
          <a:lstStyle/>
          <a:p>
            <a:pPr lvl="1"/>
            <a:r>
              <a:rPr lang="en-US" dirty="0"/>
              <a:t>Hunting queries allow security investigators to use threat indicators</a:t>
            </a:r>
          </a:p>
        </p:txBody>
      </p:sp>
      <p:sp>
        <p:nvSpPr>
          <p:cNvPr id="4" name="Text Placeholder 3"/>
          <p:cNvSpPr>
            <a:spLocks noGrp="1"/>
          </p:cNvSpPr>
          <p:nvPr>
            <p:ph type="body" sz="quarter" idx="19"/>
          </p:nvPr>
        </p:nvSpPr>
        <p:spPr/>
        <p:txBody>
          <a:bodyPr/>
          <a:lstStyle/>
          <a:p>
            <a:pPr lvl="1"/>
            <a:r>
              <a:rPr lang="en-US" dirty="0"/>
              <a:t>Notebooks can use threat indicators when you investigate anomalies and hunt for malicious behaviors.</a:t>
            </a:r>
          </a:p>
        </p:txBody>
      </p:sp>
      <p:grpSp>
        <p:nvGrpSpPr>
          <p:cNvPr id="271" name="Group 270">
            <a:extLst>
              <a:ext uri="{FF2B5EF4-FFF2-40B4-BE49-F238E27FC236}">
                <a16:creationId xmlns:a16="http://schemas.microsoft.com/office/drawing/2014/main" id="{096ADC66-2CA0-4F05-A835-ED5DEEE8AC99}"/>
              </a:ext>
            </a:extLst>
          </p:cNvPr>
          <p:cNvGrpSpPr/>
          <p:nvPr/>
        </p:nvGrpSpPr>
        <p:grpSpPr>
          <a:xfrm>
            <a:off x="6425743" y="1493664"/>
            <a:ext cx="717140" cy="717242"/>
            <a:chOff x="418643" y="1493664"/>
            <a:chExt cx="717140" cy="717242"/>
          </a:xfrm>
        </p:grpSpPr>
        <p:grpSp>
          <p:nvGrpSpPr>
            <p:cNvPr id="272" name="Group 271">
              <a:extLst>
                <a:ext uri="{FF2B5EF4-FFF2-40B4-BE49-F238E27FC236}">
                  <a16:creationId xmlns:a16="http://schemas.microsoft.com/office/drawing/2014/main" id="{5CC0EB1D-3183-43E7-A99F-684239D51F84}"/>
                </a:ext>
              </a:extLst>
            </p:cNvPr>
            <p:cNvGrpSpPr/>
            <p:nvPr/>
          </p:nvGrpSpPr>
          <p:grpSpPr>
            <a:xfrm>
              <a:off x="418643" y="1493664"/>
              <a:ext cx="717140" cy="717242"/>
              <a:chOff x="418643" y="1493664"/>
              <a:chExt cx="717140" cy="717242"/>
            </a:xfrm>
          </p:grpSpPr>
          <p:sp>
            <p:nvSpPr>
              <p:cNvPr id="274" name="Freeform 5">
                <a:extLst>
                  <a:ext uri="{FF2B5EF4-FFF2-40B4-BE49-F238E27FC236}">
                    <a16:creationId xmlns:a16="http://schemas.microsoft.com/office/drawing/2014/main" id="{F8413D0E-C8B3-4A51-9AA2-3C13967843EE}"/>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5" name="Freeform 6">
                <a:extLst>
                  <a:ext uri="{FF2B5EF4-FFF2-40B4-BE49-F238E27FC236}">
                    <a16:creationId xmlns:a16="http://schemas.microsoft.com/office/drawing/2014/main" id="{D1BD0FC7-EDDE-4264-B3CE-7D461679F4D4}"/>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3" name="Lock" title="Icon of a padlock">
              <a:extLst>
                <a:ext uri="{FF2B5EF4-FFF2-40B4-BE49-F238E27FC236}">
                  <a16:creationId xmlns:a16="http://schemas.microsoft.com/office/drawing/2014/main" id="{0AE59C0B-9DC2-470F-BC36-5A052FFD6B74}"/>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Threat intelligence - TAXII</a:t>
            </a:r>
          </a:p>
        </p:txBody>
      </p:sp>
      <p:grpSp>
        <p:nvGrpSpPr>
          <p:cNvPr id="266" name="Group 265">
            <a:extLst>
              <a:ext uri="{FF2B5EF4-FFF2-40B4-BE49-F238E27FC236}">
                <a16:creationId xmlns:a16="http://schemas.microsoft.com/office/drawing/2014/main" id="{9873782D-71C7-423C-90FA-388285218824}"/>
              </a:ext>
            </a:extLst>
          </p:cNvPr>
          <p:cNvGrpSpPr/>
          <p:nvPr/>
        </p:nvGrpSpPr>
        <p:grpSpPr>
          <a:xfrm>
            <a:off x="6425743" y="2324084"/>
            <a:ext cx="717140" cy="717242"/>
            <a:chOff x="418643" y="2324084"/>
            <a:chExt cx="717140" cy="717242"/>
          </a:xfrm>
        </p:grpSpPr>
        <p:grpSp>
          <p:nvGrpSpPr>
            <p:cNvPr id="267" name="Group 266">
              <a:extLst>
                <a:ext uri="{FF2B5EF4-FFF2-40B4-BE49-F238E27FC236}">
                  <a16:creationId xmlns:a16="http://schemas.microsoft.com/office/drawing/2014/main" id="{2FFDE3C8-66F6-4E95-B83B-C672D5A0E88F}"/>
                </a:ext>
              </a:extLst>
            </p:cNvPr>
            <p:cNvGrpSpPr/>
            <p:nvPr/>
          </p:nvGrpSpPr>
          <p:grpSpPr>
            <a:xfrm>
              <a:off x="418643" y="2324084"/>
              <a:ext cx="717140" cy="717242"/>
              <a:chOff x="418643" y="2324084"/>
              <a:chExt cx="717140" cy="717242"/>
            </a:xfrm>
          </p:grpSpPr>
          <p:sp>
            <p:nvSpPr>
              <p:cNvPr id="269" name="Freeform 5">
                <a:extLst>
                  <a:ext uri="{FF2B5EF4-FFF2-40B4-BE49-F238E27FC236}">
                    <a16:creationId xmlns:a16="http://schemas.microsoft.com/office/drawing/2014/main" id="{074AE586-5C38-466A-87BC-B1950228B10D}"/>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0" name="Freeform 6">
                <a:extLst>
                  <a:ext uri="{FF2B5EF4-FFF2-40B4-BE49-F238E27FC236}">
                    <a16:creationId xmlns:a16="http://schemas.microsoft.com/office/drawing/2014/main" id="{B10F7902-8DC7-4701-89DB-1BA94B5314B3}"/>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8" name="shield_3" title="Icon of a shield with an exclamation point inside">
              <a:extLst>
                <a:ext uri="{FF2B5EF4-FFF2-40B4-BE49-F238E27FC236}">
                  <a16:creationId xmlns:a16="http://schemas.microsoft.com/office/drawing/2014/main" id="{7DDD0499-F24E-4F46-9EE5-7957E3C1AD3E}"/>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Threat Intelligence Platforms</a:t>
            </a:r>
          </a:p>
        </p:txBody>
      </p:sp>
      <p:grpSp>
        <p:nvGrpSpPr>
          <p:cNvPr id="16" name="Group 15">
            <a:extLst>
              <a:ext uri="{FF2B5EF4-FFF2-40B4-BE49-F238E27FC236}">
                <a16:creationId xmlns:a16="http://schemas.microsoft.com/office/drawing/2014/main" id="{B0894BA9-3482-411E-B730-1DBFE007AF59}"/>
              </a:ext>
            </a:extLst>
          </p:cNvPr>
          <p:cNvGrpSpPr/>
          <p:nvPr/>
        </p:nvGrpSpPr>
        <p:grpSpPr>
          <a:xfrm>
            <a:off x="418643" y="2324084"/>
            <a:ext cx="717140" cy="717242"/>
            <a:chOff x="418643" y="2324084"/>
            <a:chExt cx="717140" cy="717242"/>
          </a:xfrm>
        </p:grpSpPr>
        <p:grpSp>
          <p:nvGrpSpPr>
            <p:cNvPr id="15" name="Group 14">
              <a:extLst>
                <a:ext uri="{FF2B5EF4-FFF2-40B4-BE49-F238E27FC236}">
                  <a16:creationId xmlns:a16="http://schemas.microsoft.com/office/drawing/2014/main" id="{491C6C85-7DC3-4C06-B89A-6FB924459E04}"/>
                </a:ext>
              </a:extLst>
            </p:cNvPr>
            <p:cNvGrpSpPr/>
            <p:nvPr/>
          </p:nvGrpSpPr>
          <p:grpSpPr>
            <a:xfrm>
              <a:off x="418643" y="2324084"/>
              <a:ext cx="717140" cy="717242"/>
              <a:chOff x="418643" y="2324084"/>
              <a:chExt cx="717140" cy="717242"/>
            </a:xfrm>
          </p:grpSpPr>
          <p:sp>
            <p:nvSpPr>
              <p:cNvPr id="198" name="Freeform 5">
                <a:extLst>
                  <a:ext uri="{FF2B5EF4-FFF2-40B4-BE49-F238E27FC236}">
                    <a16:creationId xmlns:a16="http://schemas.microsoft.com/office/drawing/2014/main" id="{3AF44145-EEA0-4DBE-9069-E61BE629599F}"/>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
                <a:extLst>
                  <a:ext uri="{FF2B5EF4-FFF2-40B4-BE49-F238E27FC236}">
                    <a16:creationId xmlns:a16="http://schemas.microsoft.com/office/drawing/2014/main" id="{191EA26E-720D-4C90-A7FA-925B6722AAC7}"/>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1" name="shield_3" title="Icon of a shield with an exclamation point inside">
              <a:extLst>
                <a:ext uri="{FF2B5EF4-FFF2-40B4-BE49-F238E27FC236}">
                  <a16:creationId xmlns:a16="http://schemas.microsoft.com/office/drawing/2014/main" id="{C6C74267-FDB0-4064-9163-86411AAD4625}"/>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20FB7889-7635-49AA-A80A-D6E0AF2B8B24}"/>
              </a:ext>
            </a:extLst>
          </p:cNvPr>
          <p:cNvGrpSpPr/>
          <p:nvPr/>
        </p:nvGrpSpPr>
        <p:grpSpPr>
          <a:xfrm>
            <a:off x="418643" y="1493664"/>
            <a:ext cx="717140" cy="717242"/>
            <a:chOff x="418643" y="1493664"/>
            <a:chExt cx="717140" cy="717242"/>
          </a:xfrm>
        </p:grpSpPr>
        <p:grpSp>
          <p:nvGrpSpPr>
            <p:cNvPr id="13" name="Group 12">
              <a:extLst>
                <a:ext uri="{FF2B5EF4-FFF2-40B4-BE49-F238E27FC236}">
                  <a16:creationId xmlns:a16="http://schemas.microsoft.com/office/drawing/2014/main" id="{E6A051DA-3F06-4B5B-9058-D5326791B3FC}"/>
                </a:ext>
              </a:extLst>
            </p:cNvPr>
            <p:cNvGrpSpPr/>
            <p:nvPr/>
          </p:nvGrpSpPr>
          <p:grpSpPr>
            <a:xfrm>
              <a:off x="418643" y="1493664"/>
              <a:ext cx="717140" cy="717242"/>
              <a:chOff x="418643" y="1493664"/>
              <a:chExt cx="717140" cy="717242"/>
            </a:xfrm>
          </p:grpSpPr>
          <p:sp>
            <p:nvSpPr>
              <p:cNvPr id="351" name="Freeform 5">
                <a:extLst>
                  <a:ext uri="{FF2B5EF4-FFF2-40B4-BE49-F238E27FC236}">
                    <a16:creationId xmlns:a16="http://schemas.microsoft.com/office/drawing/2014/main" id="{23A14D2B-D9E9-426F-8F5A-F606D51DCC17}"/>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52" name="Freeform 6">
                <a:extLst>
                  <a:ext uri="{FF2B5EF4-FFF2-40B4-BE49-F238E27FC236}">
                    <a16:creationId xmlns:a16="http://schemas.microsoft.com/office/drawing/2014/main" id="{DAAF555F-E566-4485-B344-707C0A2B8645}"/>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2" name="Lock" title="Icon of a padlock">
              <a:extLst>
                <a:ext uri="{FF2B5EF4-FFF2-40B4-BE49-F238E27FC236}">
                  <a16:creationId xmlns:a16="http://schemas.microsoft.com/office/drawing/2014/main" id="{AB540625-5AFE-4328-8F9E-DE7D128A0F8F}"/>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EE4A54EB-AA8D-4F8C-861F-46C6FAFCFF91}"/>
              </a:ext>
            </a:extLst>
          </p:cNvPr>
          <p:cNvGrpSpPr/>
          <p:nvPr/>
        </p:nvGrpSpPr>
        <p:grpSpPr>
          <a:xfrm>
            <a:off x="418643" y="3154504"/>
            <a:ext cx="717140" cy="717242"/>
            <a:chOff x="418643" y="3154504"/>
            <a:chExt cx="717140" cy="717242"/>
          </a:xfrm>
        </p:grpSpPr>
        <p:grpSp>
          <p:nvGrpSpPr>
            <p:cNvPr id="18" name="Group 17">
              <a:extLst>
                <a:ext uri="{FF2B5EF4-FFF2-40B4-BE49-F238E27FC236}">
                  <a16:creationId xmlns:a16="http://schemas.microsoft.com/office/drawing/2014/main" id="{00DCDA51-3114-4C61-9516-C0C87572E49E}"/>
                </a:ext>
              </a:extLst>
            </p:cNvPr>
            <p:cNvGrpSpPr/>
            <p:nvPr/>
          </p:nvGrpSpPr>
          <p:grpSpPr>
            <a:xfrm>
              <a:off x="418643" y="3154504"/>
              <a:ext cx="717140" cy="717242"/>
              <a:chOff x="418643" y="3154504"/>
              <a:chExt cx="717140" cy="717242"/>
            </a:xfrm>
          </p:grpSpPr>
          <p:sp>
            <p:nvSpPr>
              <p:cNvPr id="216" name="Freeform 5">
                <a:extLst>
                  <a:ext uri="{FF2B5EF4-FFF2-40B4-BE49-F238E27FC236}">
                    <a16:creationId xmlns:a16="http://schemas.microsoft.com/office/drawing/2014/main" id="{D5F6B490-BB29-4C7C-B47F-7E8211464298}"/>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6">
                <a:extLst>
                  <a:ext uri="{FF2B5EF4-FFF2-40B4-BE49-F238E27FC236}">
                    <a16:creationId xmlns:a16="http://schemas.microsoft.com/office/drawing/2014/main" id="{7A30DBBF-624E-4D04-94E2-55918F03855E}"/>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3" name="safe" title="Icon of a locked safe">
              <a:extLst>
                <a:ext uri="{FF2B5EF4-FFF2-40B4-BE49-F238E27FC236}">
                  <a16:creationId xmlns:a16="http://schemas.microsoft.com/office/drawing/2014/main" id="{ABBA5103-4B9B-4B6D-A108-08CEC9BFD8D2}"/>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7A05BF10-2211-444F-9E35-823373B423A0}"/>
              </a:ext>
            </a:extLst>
          </p:cNvPr>
          <p:cNvGrpSpPr/>
          <p:nvPr/>
        </p:nvGrpSpPr>
        <p:grpSpPr>
          <a:xfrm>
            <a:off x="418643" y="3984924"/>
            <a:ext cx="717140" cy="717242"/>
            <a:chOff x="418643" y="3984924"/>
            <a:chExt cx="717140" cy="717242"/>
          </a:xfrm>
        </p:grpSpPr>
        <p:grpSp>
          <p:nvGrpSpPr>
            <p:cNvPr id="20" name="Group 19">
              <a:extLst>
                <a:ext uri="{FF2B5EF4-FFF2-40B4-BE49-F238E27FC236}">
                  <a16:creationId xmlns:a16="http://schemas.microsoft.com/office/drawing/2014/main" id="{7DB2BA6C-7C4C-4358-A2D6-2CF8DAE61AF9}"/>
                </a:ext>
              </a:extLst>
            </p:cNvPr>
            <p:cNvGrpSpPr/>
            <p:nvPr/>
          </p:nvGrpSpPr>
          <p:grpSpPr>
            <a:xfrm>
              <a:off x="418643" y="3984924"/>
              <a:ext cx="717140" cy="717242"/>
              <a:chOff x="418643" y="3984924"/>
              <a:chExt cx="717140" cy="717242"/>
            </a:xfrm>
          </p:grpSpPr>
          <p:sp>
            <p:nvSpPr>
              <p:cNvPr id="328" name="Freeform 5">
                <a:extLst>
                  <a:ext uri="{FF2B5EF4-FFF2-40B4-BE49-F238E27FC236}">
                    <a16:creationId xmlns:a16="http://schemas.microsoft.com/office/drawing/2014/main" id="{A558858C-9AB6-4676-B863-76BCCBE72024}"/>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9" name="Freeform 6">
                <a:extLst>
                  <a:ext uri="{FF2B5EF4-FFF2-40B4-BE49-F238E27FC236}">
                    <a16:creationId xmlns:a16="http://schemas.microsoft.com/office/drawing/2014/main" id="{6B11F96F-F2E4-4A01-936D-6000E08C090C}"/>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4" name="key" title="Icon of a key">
              <a:extLst>
                <a:ext uri="{FF2B5EF4-FFF2-40B4-BE49-F238E27FC236}">
                  <a16:creationId xmlns:a16="http://schemas.microsoft.com/office/drawing/2014/main" id="{EF5980AD-9BD6-4EBD-A9C8-44B484F00287}"/>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4">
            <a:extLst>
              <a:ext uri="{FF2B5EF4-FFF2-40B4-BE49-F238E27FC236}">
                <a16:creationId xmlns:a16="http://schemas.microsoft.com/office/drawing/2014/main" id="{9C7C0E20-552E-4829-86A5-C6BECABA514C}"/>
              </a:ext>
            </a:extLst>
          </p:cNvPr>
          <p:cNvSpPr/>
          <p:nvPr/>
        </p:nvSpPr>
        <p:spPr bwMode="auto">
          <a:xfrm>
            <a:off x="6962080" y="4652261"/>
            <a:ext cx="4992027" cy="4103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FCB4578-9D3E-484C-B2ED-387DE1033514}"/>
              </a:ext>
            </a:extLst>
          </p:cNvPr>
          <p:cNvSpPr/>
          <p:nvPr/>
        </p:nvSpPr>
        <p:spPr bwMode="auto">
          <a:xfrm>
            <a:off x="7142883" y="3746454"/>
            <a:ext cx="4992027" cy="4103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03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Connect the threat intelligence TAXII connector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798445" y="780592"/>
            <a:ext cx="10383899" cy="1113446"/>
          </a:xfrm>
        </p:spPr>
        <p:txBody>
          <a:bodyPr/>
          <a:lstStyle/>
          <a:p>
            <a:pPr>
              <a:lnSpc>
                <a:spcPct val="100000"/>
              </a:lnSpc>
            </a:pPr>
            <a:r>
              <a:rPr lang="en-US" sz="2000" dirty="0"/>
              <a:t>Azure Sentinel integrates with TAXII 2.0 and 2.1 data sources to enable monitoring, alerting, and hunting using your threat intelligence.</a:t>
            </a:r>
          </a:p>
        </p:txBody>
      </p:sp>
      <p:pic>
        <p:nvPicPr>
          <p:cNvPr id="5" name="Picture 4" descr="Graphical user interface, application&#10;&#10;Description automatically generated">
            <a:extLst>
              <a:ext uri="{FF2B5EF4-FFF2-40B4-BE49-F238E27FC236}">
                <a16:creationId xmlns:a16="http://schemas.microsoft.com/office/drawing/2014/main" id="{EC202D6A-7B55-472A-A198-9C15876D7EC9}"/>
              </a:ext>
            </a:extLst>
          </p:cNvPr>
          <p:cNvPicPr>
            <a:picLocks noChangeAspect="1"/>
          </p:cNvPicPr>
          <p:nvPr/>
        </p:nvPicPr>
        <p:blipFill>
          <a:blip r:embed="rId3"/>
          <a:stretch>
            <a:fillRect/>
          </a:stretch>
        </p:blipFill>
        <p:spPr>
          <a:xfrm>
            <a:off x="1696677" y="2001964"/>
            <a:ext cx="8951043" cy="4517480"/>
          </a:xfrm>
          <a:prstGeom prst="rect">
            <a:avLst/>
          </a:prstGeom>
        </p:spPr>
      </p:pic>
    </p:spTree>
    <p:extLst>
      <p:ext uri="{BB962C8B-B14F-4D97-AF65-F5344CB8AC3E}">
        <p14:creationId xmlns:p14="http://schemas.microsoft.com/office/powerpoint/2010/main" val="267885584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Connect the threat intelligence platforms connector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04050" y="949117"/>
            <a:ext cx="10383899" cy="1113446"/>
          </a:xfrm>
        </p:spPr>
        <p:txBody>
          <a:bodyPr/>
          <a:lstStyle/>
          <a:p>
            <a:pPr>
              <a:lnSpc>
                <a:spcPct val="100000"/>
              </a:lnSpc>
            </a:pPr>
            <a:r>
              <a:rPr lang="en-US" sz="2000" dirty="0"/>
              <a:t>Azure Sentinel integrates with Microsoft Graph Security API data sources to enable monitoring, alerting, and hunting using your threat intelligence. Use this connector to send threat indicators to Azure Sentinel from your Threat Intelligence Platform (TIP)</a:t>
            </a:r>
          </a:p>
        </p:txBody>
      </p:sp>
      <p:pic>
        <p:nvPicPr>
          <p:cNvPr id="6" name="Picture 5" descr="Graphical user interface, text, application, email&#10;&#10;Description automatically generated">
            <a:extLst>
              <a:ext uri="{FF2B5EF4-FFF2-40B4-BE49-F238E27FC236}">
                <a16:creationId xmlns:a16="http://schemas.microsoft.com/office/drawing/2014/main" id="{52D676A7-A444-4910-BE3D-99D7C4FE6D50}"/>
              </a:ext>
            </a:extLst>
          </p:cNvPr>
          <p:cNvPicPr>
            <a:picLocks noChangeAspect="1"/>
          </p:cNvPicPr>
          <p:nvPr/>
        </p:nvPicPr>
        <p:blipFill>
          <a:blip r:embed="rId3"/>
          <a:stretch>
            <a:fillRect/>
          </a:stretch>
        </p:blipFill>
        <p:spPr>
          <a:xfrm>
            <a:off x="1466282" y="2068146"/>
            <a:ext cx="9088498" cy="4349360"/>
          </a:xfrm>
          <a:prstGeom prst="rect">
            <a:avLst/>
          </a:prstGeom>
        </p:spPr>
      </p:pic>
    </p:spTree>
    <p:extLst>
      <p:ext uri="{BB962C8B-B14F-4D97-AF65-F5344CB8AC3E}">
        <p14:creationId xmlns:p14="http://schemas.microsoft.com/office/powerpoint/2010/main" val="9162169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Explain the use of data connectors in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Describe the Azure Sentinel data connector providers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3976420"/>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183893"/>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47219"/>
            <a:ext cx="4892985" cy="607124"/>
          </a:xfrm>
          <a:prstGeom prst="rect">
            <a:avLst/>
          </a:prstGeom>
          <a:noFill/>
        </p:spPr>
        <p:txBody>
          <a:bodyPr wrap="square" lIns="0" tIns="0" rIns="0" bIns="0" rtlCol="0" anchor="ctr">
            <a:noAutofit/>
          </a:bodyPr>
          <a:lstStyle/>
          <a:p>
            <a:r>
              <a:rPr lang="en-US" sz="1961" dirty="0"/>
              <a:t>Explain the Common Event Format and Syslog connector differences in Azure Sentinel</a:t>
            </a:r>
          </a:p>
        </p:txBody>
      </p:sp>
    </p:spTree>
    <p:extLst>
      <p:ext uri="{BB962C8B-B14F-4D97-AF65-F5344CB8AC3E}">
        <p14:creationId xmlns:p14="http://schemas.microsoft.com/office/powerpoint/2010/main" val="29146351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View your </a:t>
            </a:r>
            <a:r>
              <a:rPr lang="en-US"/>
              <a:t>threat indicators</a:t>
            </a:r>
            <a:endParaRPr lang="en-US" dirty="0"/>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457325"/>
            <a:ext cx="11354257" cy="877163"/>
          </a:xfrm>
        </p:spPr>
        <p:txBody>
          <a:bodyPr/>
          <a:lstStyle/>
          <a:p>
            <a:r>
              <a:rPr lang="en-US" dirty="0" err="1"/>
              <a:t>ThreatIntelligenceIndicator</a:t>
            </a:r>
            <a:endParaRPr lang="en-US" dirty="0"/>
          </a:p>
          <a:p>
            <a:endParaRPr lang="en-US" dirty="0"/>
          </a:p>
        </p:txBody>
      </p:sp>
    </p:spTree>
    <p:extLst>
      <p:ext uri="{BB962C8B-B14F-4D97-AF65-F5344CB8AC3E}">
        <p14:creationId xmlns:p14="http://schemas.microsoft.com/office/powerpoint/2010/main" val="17175248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138232005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18E1-ECCA-455A-969D-D83EAAA9C932}"/>
              </a:ext>
            </a:extLst>
          </p:cNvPr>
          <p:cNvSpPr>
            <a:spLocks noGrp="1"/>
          </p:cNvSpPr>
          <p:nvPr>
            <p:ph type="title"/>
          </p:nvPr>
        </p:nvSpPr>
        <p:spPr>
          <a:xfrm>
            <a:off x="5833876" y="497958"/>
            <a:ext cx="5772906" cy="430826"/>
          </a:xfrm>
        </p:spPr>
        <p:txBody>
          <a:bodyPr/>
          <a:lstStyle/>
          <a:p>
            <a:r>
              <a:rPr lang="en-US" dirty="0"/>
              <a:t>Knowledge check</a:t>
            </a:r>
          </a:p>
        </p:txBody>
      </p:sp>
      <p:pic>
        <p:nvPicPr>
          <p:cNvPr id="12" name="Picture 11" descr="Icon of two rectangles with magnifying glass ">
            <a:extLst>
              <a:ext uri="{FF2B5EF4-FFF2-40B4-BE49-F238E27FC236}">
                <a16:creationId xmlns:a16="http://schemas.microsoft.com/office/drawing/2014/main" id="{99DF4995-B1A7-4ADB-A032-450AAD262890}"/>
              </a:ext>
            </a:extLst>
          </p:cNvPr>
          <p:cNvPicPr>
            <a:picLocks noChangeAspect="1"/>
          </p:cNvPicPr>
          <p:nvPr/>
        </p:nvPicPr>
        <p:blipFill>
          <a:blip r:embed="rId2"/>
          <a:stretch>
            <a:fillRect/>
          </a:stretch>
        </p:blipFill>
        <p:spPr>
          <a:xfrm>
            <a:off x="5832381" y="1827165"/>
            <a:ext cx="933776" cy="933776"/>
          </a:xfrm>
          <a:prstGeom prst="rect">
            <a:avLst/>
          </a:prstGeom>
        </p:spPr>
      </p:pic>
      <p:sp>
        <p:nvSpPr>
          <p:cNvPr id="7" name="Rectangle 6">
            <a:extLst>
              <a:ext uri="{FF2B5EF4-FFF2-40B4-BE49-F238E27FC236}">
                <a16:creationId xmlns:a16="http://schemas.microsoft.com/office/drawing/2014/main" id="{5DA4E4D7-5AC6-4B62-B71D-69BBC627BFE5}"/>
              </a:ext>
              <a:ext uri="{C183D7F6-B498-43B3-948B-1728B52AA6E4}">
                <adec:decorative xmlns:adec="http://schemas.microsoft.com/office/drawing/2017/decorative" val="0"/>
              </a:ext>
            </a:extLst>
          </p:cNvPr>
          <p:cNvSpPr/>
          <p:nvPr/>
        </p:nvSpPr>
        <p:spPr bwMode="auto">
          <a:xfrm>
            <a:off x="5833875" y="2993927"/>
            <a:ext cx="3044999" cy="1086215"/>
          </a:xfrm>
          <a:prstGeom prst="rect">
            <a:avLst/>
          </a:prstGeom>
          <a:no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t" anchorCtr="0" forceAA="0" compatLnSpc="1">
            <a:prstTxWarp prst="textNoShape">
              <a:avLst/>
            </a:prstTxWarp>
            <a:noAutofit/>
          </a:bodyPr>
          <a:lstStyle/>
          <a:p>
            <a:pPr lvl="0" fontAlgn="base"/>
            <a:r>
              <a:rPr lang="en-US" sz="2353" dirty="0"/>
              <a:t>Check your knowledge with the module quiz in your course viewer</a:t>
            </a:r>
          </a:p>
        </p:txBody>
      </p:sp>
    </p:spTree>
    <p:extLst>
      <p:ext uri="{BB962C8B-B14F-4D97-AF65-F5344CB8AC3E}">
        <p14:creationId xmlns:p14="http://schemas.microsoft.com/office/powerpoint/2010/main" val="25409126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E3702-4A5F-4319-894F-17E19C905BA6}"/>
              </a:ext>
            </a:extLst>
          </p:cNvPr>
          <p:cNvSpPr>
            <a:spLocks noGrp="1"/>
          </p:cNvSpPr>
          <p:nvPr>
            <p:ph type="title"/>
          </p:nvPr>
        </p:nvSpPr>
        <p:spPr>
          <a:xfrm>
            <a:off x="613498" y="3238885"/>
            <a:ext cx="8852145" cy="380229"/>
          </a:xfrm>
        </p:spPr>
        <p:txBody>
          <a:bodyPr/>
          <a:lstStyle/>
          <a:p>
            <a:r>
              <a:rPr lang="en-US" dirty="0"/>
              <a:t>Lab 01 – Connect logs to Azure Sentinel</a:t>
            </a:r>
          </a:p>
        </p:txBody>
      </p:sp>
      <p:pic>
        <p:nvPicPr>
          <p:cNvPr id="6" name="Picture 5" descr="Icon of gear">
            <a:extLst>
              <a:ext uri="{FF2B5EF4-FFF2-40B4-BE49-F238E27FC236}">
                <a16:creationId xmlns:a16="http://schemas.microsoft.com/office/drawing/2014/main" id="{8A0E8F28-2D8C-4B4C-AE58-C4511C618216}"/>
              </a:ext>
            </a:extLst>
          </p:cNvPr>
          <p:cNvPicPr>
            <a:picLocks noChangeAspect="1"/>
          </p:cNvPicPr>
          <p:nvPr/>
        </p:nvPicPr>
        <p:blipFill>
          <a:blip r:embed="rId2"/>
          <a:stretch>
            <a:fillRect/>
          </a:stretch>
        </p:blipFill>
        <p:spPr>
          <a:xfrm>
            <a:off x="10230634" y="2938768"/>
            <a:ext cx="965341" cy="965341"/>
          </a:xfrm>
          <a:prstGeom prst="rect">
            <a:avLst/>
          </a:prstGeom>
        </p:spPr>
      </p:pic>
    </p:spTree>
    <p:extLst>
      <p:ext uri="{BB962C8B-B14F-4D97-AF65-F5344CB8AC3E}">
        <p14:creationId xmlns:p14="http://schemas.microsoft.com/office/powerpoint/2010/main" val="309742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a:t>
            </a:r>
          </a:p>
        </p:txBody>
      </p:sp>
      <p:grpSp>
        <p:nvGrpSpPr>
          <p:cNvPr id="5" name="Group 4">
            <a:extLst>
              <a:ext uri="{FF2B5EF4-FFF2-40B4-BE49-F238E27FC236}">
                <a16:creationId xmlns:a16="http://schemas.microsoft.com/office/drawing/2014/main" id="{79C0B942-5672-443D-8FDB-407765240BC4}"/>
              </a:ext>
            </a:extLst>
          </p:cNvPr>
          <p:cNvGrpSpPr/>
          <p:nvPr/>
        </p:nvGrpSpPr>
        <p:grpSpPr>
          <a:xfrm>
            <a:off x="418643" y="1423092"/>
            <a:ext cx="713232" cy="713232"/>
            <a:chOff x="418643" y="1423092"/>
            <a:chExt cx="713232" cy="713232"/>
          </a:xfrm>
        </p:grpSpPr>
        <p:sp>
          <p:nvSpPr>
            <p:cNvPr id="33" name="Freeform 5">
              <a:extLst>
                <a:ext uri="{FF2B5EF4-FFF2-40B4-BE49-F238E27FC236}">
                  <a16:creationId xmlns:a16="http://schemas.microsoft.com/office/drawing/2014/main" id="{344042BF-7671-430C-B836-0FAD22EC5CB5}"/>
                </a:ext>
              </a:extLst>
            </p:cNvPr>
            <p:cNvSpPr>
              <a:spLocks/>
            </p:cNvSpPr>
            <p:nvPr/>
          </p:nvSpPr>
          <p:spPr bwMode="auto">
            <a:xfrm>
              <a:off x="418643" y="14230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34" name="Freeform 6">
              <a:extLst>
                <a:ext uri="{FF2B5EF4-FFF2-40B4-BE49-F238E27FC236}">
                  <a16:creationId xmlns:a16="http://schemas.microsoft.com/office/drawing/2014/main" id="{248CB065-3448-49F5-BFCA-F6D25D89CDA0}"/>
                </a:ext>
              </a:extLst>
            </p:cNvPr>
            <p:cNvSpPr>
              <a:spLocks noEditPoints="1"/>
            </p:cNvSpPr>
            <p:nvPr/>
          </p:nvSpPr>
          <p:spPr bwMode="auto">
            <a:xfrm>
              <a:off x="468269" y="14738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 name="Text Placeholder 5"/>
          <p:cNvSpPr>
            <a:spLocks noGrp="1"/>
          </p:cNvSpPr>
          <p:nvPr>
            <p:ph type="body" sz="quarter" idx="11"/>
          </p:nvPr>
        </p:nvSpPr>
        <p:spPr/>
        <p:txBody>
          <a:bodyPr/>
          <a:lstStyle/>
          <a:p>
            <a:pPr lvl="1"/>
            <a:r>
              <a:rPr lang="en-US" dirty="0"/>
              <a:t>Connect data to Azure Sentinel using data connectors</a:t>
            </a:r>
          </a:p>
        </p:txBody>
      </p:sp>
      <p:grpSp>
        <p:nvGrpSpPr>
          <p:cNvPr id="7" name="Group 6">
            <a:extLst>
              <a:ext uri="{FF2B5EF4-FFF2-40B4-BE49-F238E27FC236}">
                <a16:creationId xmlns:a16="http://schemas.microsoft.com/office/drawing/2014/main" id="{BD5A8F34-5CF1-453C-B090-DBDAF222391C}"/>
              </a:ext>
            </a:extLst>
          </p:cNvPr>
          <p:cNvGrpSpPr/>
          <p:nvPr/>
        </p:nvGrpSpPr>
        <p:grpSpPr>
          <a:xfrm>
            <a:off x="418643" y="2278489"/>
            <a:ext cx="713232" cy="713232"/>
            <a:chOff x="418643" y="2278489"/>
            <a:chExt cx="713232" cy="713232"/>
          </a:xfrm>
        </p:grpSpPr>
        <p:sp>
          <p:nvSpPr>
            <p:cNvPr id="51" name="Freeform 5">
              <a:extLst>
                <a:ext uri="{FF2B5EF4-FFF2-40B4-BE49-F238E27FC236}">
                  <a16:creationId xmlns:a16="http://schemas.microsoft.com/office/drawing/2014/main" id="{A2163249-FFE9-4BC8-A30C-048179232B8E}"/>
                </a:ext>
              </a:extLst>
            </p:cNvPr>
            <p:cNvSpPr>
              <a:spLocks/>
            </p:cNvSpPr>
            <p:nvPr/>
          </p:nvSpPr>
          <p:spPr bwMode="auto">
            <a:xfrm>
              <a:off x="418643" y="2278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52" name="Freeform 6">
              <a:extLst>
                <a:ext uri="{FF2B5EF4-FFF2-40B4-BE49-F238E27FC236}">
                  <a16:creationId xmlns:a16="http://schemas.microsoft.com/office/drawing/2014/main" id="{A9F6D9B2-48D9-470C-89A1-3CD7F008E943}"/>
                </a:ext>
              </a:extLst>
            </p:cNvPr>
            <p:cNvSpPr>
              <a:spLocks noEditPoints="1"/>
            </p:cNvSpPr>
            <p:nvPr/>
          </p:nvSpPr>
          <p:spPr bwMode="auto">
            <a:xfrm>
              <a:off x="468269" y="2329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Text Placeholder 1"/>
          <p:cNvSpPr>
            <a:spLocks noGrp="1"/>
          </p:cNvSpPr>
          <p:nvPr>
            <p:ph type="body" sz="quarter" idx="15"/>
          </p:nvPr>
        </p:nvSpPr>
        <p:spPr/>
        <p:txBody>
          <a:bodyPr/>
          <a:lstStyle/>
          <a:p>
            <a:pPr lvl="1"/>
            <a:r>
              <a:rPr lang="en-US" dirty="0"/>
              <a:t>Connect Windows devices to Azure Sentinel using data connectors</a:t>
            </a:r>
          </a:p>
        </p:txBody>
      </p:sp>
      <p:grpSp>
        <p:nvGrpSpPr>
          <p:cNvPr id="8" name="Group 7">
            <a:extLst>
              <a:ext uri="{FF2B5EF4-FFF2-40B4-BE49-F238E27FC236}">
                <a16:creationId xmlns:a16="http://schemas.microsoft.com/office/drawing/2014/main" id="{CFF8E1EA-F389-4D5E-8361-46C4EAFAC1F5}"/>
              </a:ext>
            </a:extLst>
          </p:cNvPr>
          <p:cNvGrpSpPr/>
          <p:nvPr/>
        </p:nvGrpSpPr>
        <p:grpSpPr>
          <a:xfrm>
            <a:off x="418643" y="3133886"/>
            <a:ext cx="713232" cy="713232"/>
            <a:chOff x="418643" y="3133886"/>
            <a:chExt cx="713232" cy="713232"/>
          </a:xfrm>
        </p:grpSpPr>
        <p:sp>
          <p:nvSpPr>
            <p:cNvPr id="54" name="Freeform 5">
              <a:extLst>
                <a:ext uri="{FF2B5EF4-FFF2-40B4-BE49-F238E27FC236}">
                  <a16:creationId xmlns:a16="http://schemas.microsoft.com/office/drawing/2014/main" id="{CC680172-A1BB-4EAB-A155-4B640508F705}"/>
                </a:ext>
              </a:extLst>
            </p:cNvPr>
            <p:cNvSpPr>
              <a:spLocks/>
            </p:cNvSpPr>
            <p:nvPr/>
          </p:nvSpPr>
          <p:spPr bwMode="auto">
            <a:xfrm>
              <a:off x="418643" y="313388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3</a:t>
              </a:r>
            </a:p>
          </p:txBody>
        </p:sp>
        <p:sp>
          <p:nvSpPr>
            <p:cNvPr id="55" name="Freeform 6">
              <a:extLst>
                <a:ext uri="{FF2B5EF4-FFF2-40B4-BE49-F238E27FC236}">
                  <a16:creationId xmlns:a16="http://schemas.microsoft.com/office/drawing/2014/main" id="{A2E21989-4452-45A7-8070-B2D875F0B79F}"/>
                </a:ext>
              </a:extLst>
            </p:cNvPr>
            <p:cNvSpPr>
              <a:spLocks noEditPoints="1"/>
            </p:cNvSpPr>
            <p:nvPr/>
          </p:nvSpPr>
          <p:spPr bwMode="auto">
            <a:xfrm>
              <a:off x="468269" y="318466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 name="Text Placeholder 2"/>
          <p:cNvSpPr>
            <a:spLocks noGrp="1"/>
          </p:cNvSpPr>
          <p:nvPr>
            <p:ph type="body" sz="quarter" idx="17"/>
          </p:nvPr>
        </p:nvSpPr>
        <p:spPr/>
        <p:txBody>
          <a:bodyPr/>
          <a:lstStyle/>
          <a:p>
            <a:pPr lvl="1"/>
            <a:r>
              <a:rPr lang="en-US" dirty="0"/>
              <a:t>Connect Linux hosts to Azure Sentinel using data connectors</a:t>
            </a:r>
          </a:p>
        </p:txBody>
      </p:sp>
      <p:grpSp>
        <p:nvGrpSpPr>
          <p:cNvPr id="9" name="Group 8">
            <a:extLst>
              <a:ext uri="{FF2B5EF4-FFF2-40B4-BE49-F238E27FC236}">
                <a16:creationId xmlns:a16="http://schemas.microsoft.com/office/drawing/2014/main" id="{3D5F6912-769A-4EFC-AF57-94258D9351A4}"/>
              </a:ext>
            </a:extLst>
          </p:cNvPr>
          <p:cNvGrpSpPr/>
          <p:nvPr/>
        </p:nvGrpSpPr>
        <p:grpSpPr>
          <a:xfrm>
            <a:off x="418643" y="3989283"/>
            <a:ext cx="713232" cy="713232"/>
            <a:chOff x="418643" y="3989283"/>
            <a:chExt cx="713232" cy="713232"/>
          </a:xfrm>
        </p:grpSpPr>
        <p:sp>
          <p:nvSpPr>
            <p:cNvPr id="60" name="Freeform 5">
              <a:extLst>
                <a:ext uri="{FF2B5EF4-FFF2-40B4-BE49-F238E27FC236}">
                  <a16:creationId xmlns:a16="http://schemas.microsoft.com/office/drawing/2014/main" id="{3A73816C-2646-4534-ADA1-D19622178062}"/>
                </a:ext>
              </a:extLst>
            </p:cNvPr>
            <p:cNvSpPr>
              <a:spLocks/>
            </p:cNvSpPr>
            <p:nvPr/>
          </p:nvSpPr>
          <p:spPr bwMode="auto">
            <a:xfrm>
              <a:off x="418643" y="3989283"/>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4</a:t>
              </a:r>
            </a:p>
          </p:txBody>
        </p:sp>
        <p:sp>
          <p:nvSpPr>
            <p:cNvPr id="61" name="Freeform 6">
              <a:extLst>
                <a:ext uri="{FF2B5EF4-FFF2-40B4-BE49-F238E27FC236}">
                  <a16:creationId xmlns:a16="http://schemas.microsoft.com/office/drawing/2014/main" id="{5AAA4AB4-01CF-46AD-9E97-DA88FE12FE68}"/>
                </a:ext>
              </a:extLst>
            </p:cNvPr>
            <p:cNvSpPr>
              <a:spLocks noEditPoints="1"/>
            </p:cNvSpPr>
            <p:nvPr/>
          </p:nvSpPr>
          <p:spPr bwMode="auto">
            <a:xfrm>
              <a:off x="468269" y="4040064"/>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Text Placeholder 3"/>
          <p:cNvSpPr>
            <a:spLocks noGrp="1"/>
          </p:cNvSpPr>
          <p:nvPr>
            <p:ph type="body" sz="quarter" idx="19"/>
          </p:nvPr>
        </p:nvSpPr>
        <p:spPr/>
        <p:txBody>
          <a:bodyPr/>
          <a:lstStyle/>
          <a:p>
            <a:pPr lvl="1"/>
            <a:r>
              <a:rPr lang="en-US" dirty="0"/>
              <a:t>Connect Threat intelligence to Azure Sentinel using data connectors</a:t>
            </a:r>
          </a:p>
        </p:txBody>
      </p:sp>
    </p:spTree>
    <p:extLst>
      <p:ext uri="{BB962C8B-B14F-4D97-AF65-F5344CB8AC3E}">
        <p14:creationId xmlns:p14="http://schemas.microsoft.com/office/powerpoint/2010/main" val="410958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err="1">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5923217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Ingest log data with data connectors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04050" y="1001879"/>
            <a:ext cx="10383899" cy="777240"/>
          </a:xfrm>
        </p:spPr>
        <p:txBody>
          <a:bodyPr/>
          <a:lstStyle/>
          <a:p>
            <a:r>
              <a:rPr lang="en-US" sz="2000" dirty="0"/>
              <a:t>To collect log data, you need to connect your data sources with Azure Sentinel Connectors.</a:t>
            </a:r>
          </a:p>
        </p:txBody>
      </p:sp>
      <p:pic>
        <p:nvPicPr>
          <p:cNvPr id="6" name="Picture 5" descr="A picture containing text, screenshot, computer, indoor&#10;&#10;Description automatically generated">
            <a:extLst>
              <a:ext uri="{FF2B5EF4-FFF2-40B4-BE49-F238E27FC236}">
                <a16:creationId xmlns:a16="http://schemas.microsoft.com/office/drawing/2014/main" id="{3AEC1755-EFA9-4B60-8F89-DC08EF1246A1}"/>
              </a:ext>
            </a:extLst>
          </p:cNvPr>
          <p:cNvPicPr>
            <a:picLocks noChangeAspect="1"/>
          </p:cNvPicPr>
          <p:nvPr/>
        </p:nvPicPr>
        <p:blipFill>
          <a:blip r:embed="rId3"/>
          <a:stretch>
            <a:fillRect/>
          </a:stretch>
        </p:blipFill>
        <p:spPr>
          <a:xfrm>
            <a:off x="1357851" y="1779119"/>
            <a:ext cx="9726461" cy="4665662"/>
          </a:xfrm>
          <a:prstGeom prst="rect">
            <a:avLst/>
          </a:prstGeom>
        </p:spPr>
      </p:pic>
    </p:spTree>
    <p:extLst>
      <p:ext uri="{BB962C8B-B14F-4D97-AF65-F5344CB8AC3E}">
        <p14:creationId xmlns:p14="http://schemas.microsoft.com/office/powerpoint/2010/main" val="2473951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Understand data connector providers</a:t>
            </a:r>
          </a:p>
        </p:txBody>
      </p:sp>
      <p:grpSp>
        <p:nvGrpSpPr>
          <p:cNvPr id="102" name="Group 101">
            <a:extLst>
              <a:ext uri="{FF2B5EF4-FFF2-40B4-BE49-F238E27FC236}">
                <a16:creationId xmlns:a16="http://schemas.microsoft.com/office/drawing/2014/main" id="{E5541FA0-1C5A-43BC-A89D-5116921AAE15}"/>
              </a:ext>
            </a:extLst>
          </p:cNvPr>
          <p:cNvGrpSpPr/>
          <p:nvPr/>
        </p:nvGrpSpPr>
        <p:grpSpPr>
          <a:xfrm>
            <a:off x="418643" y="1327923"/>
            <a:ext cx="657682" cy="657682"/>
            <a:chOff x="418643" y="1487929"/>
            <a:chExt cx="717140" cy="717242"/>
          </a:xfrm>
        </p:grpSpPr>
        <p:grpSp>
          <p:nvGrpSpPr>
            <p:cNvPr id="103" name="Group 102">
              <a:extLst>
                <a:ext uri="{FF2B5EF4-FFF2-40B4-BE49-F238E27FC236}">
                  <a16:creationId xmlns:a16="http://schemas.microsoft.com/office/drawing/2014/main" id="{2EF1BB18-A486-4531-A75D-27CAF1A846B3}"/>
                </a:ext>
              </a:extLst>
            </p:cNvPr>
            <p:cNvGrpSpPr/>
            <p:nvPr/>
          </p:nvGrpSpPr>
          <p:grpSpPr>
            <a:xfrm>
              <a:off x="418643" y="1487929"/>
              <a:ext cx="717140" cy="717242"/>
              <a:chOff x="418643" y="1487929"/>
              <a:chExt cx="717140" cy="717242"/>
            </a:xfrm>
          </p:grpSpPr>
          <p:sp>
            <p:nvSpPr>
              <p:cNvPr id="116" name="Freeform 5">
                <a:extLst>
                  <a:ext uri="{FF2B5EF4-FFF2-40B4-BE49-F238E27FC236}">
                    <a16:creationId xmlns:a16="http://schemas.microsoft.com/office/drawing/2014/main" id="{AD1BA058-6363-4FBF-B641-0B5462D394A1}"/>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7" name="Freeform 6">
                <a:extLst>
                  <a:ext uri="{FF2B5EF4-FFF2-40B4-BE49-F238E27FC236}">
                    <a16:creationId xmlns:a16="http://schemas.microsoft.com/office/drawing/2014/main" id="{0A3F5201-8F1B-4B65-A0D4-8C00236F6FEA}"/>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5" name="Lock" title="Icon of a padlock">
              <a:extLst>
                <a:ext uri="{FF2B5EF4-FFF2-40B4-BE49-F238E27FC236}">
                  <a16:creationId xmlns:a16="http://schemas.microsoft.com/office/drawing/2014/main" id="{6E976E9B-C7F6-429C-9D57-A90E6A8C48F3}"/>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Microsoft 365 Defender and related Defender services</a:t>
            </a:r>
          </a:p>
        </p:txBody>
      </p:sp>
      <p:grpSp>
        <p:nvGrpSpPr>
          <p:cNvPr id="118" name="Group 117">
            <a:extLst>
              <a:ext uri="{FF2B5EF4-FFF2-40B4-BE49-F238E27FC236}">
                <a16:creationId xmlns:a16="http://schemas.microsoft.com/office/drawing/2014/main" id="{314D4253-C61F-48D4-8158-A9837C524E4D}"/>
              </a:ext>
            </a:extLst>
          </p:cNvPr>
          <p:cNvGrpSpPr/>
          <p:nvPr/>
        </p:nvGrpSpPr>
        <p:grpSpPr>
          <a:xfrm>
            <a:off x="418643" y="2036817"/>
            <a:ext cx="657682" cy="657682"/>
            <a:chOff x="418643" y="2533089"/>
            <a:chExt cx="717140" cy="717242"/>
          </a:xfrm>
        </p:grpSpPr>
        <p:grpSp>
          <p:nvGrpSpPr>
            <p:cNvPr id="119" name="Group 118">
              <a:extLst>
                <a:ext uri="{FF2B5EF4-FFF2-40B4-BE49-F238E27FC236}">
                  <a16:creationId xmlns:a16="http://schemas.microsoft.com/office/drawing/2014/main" id="{9289628F-269A-492A-8C2C-20DA98FA17AA}"/>
                </a:ext>
              </a:extLst>
            </p:cNvPr>
            <p:cNvGrpSpPr/>
            <p:nvPr/>
          </p:nvGrpSpPr>
          <p:grpSpPr>
            <a:xfrm>
              <a:off x="418643" y="2533089"/>
              <a:ext cx="717140" cy="717242"/>
              <a:chOff x="418643" y="2533089"/>
              <a:chExt cx="717140" cy="717242"/>
            </a:xfrm>
          </p:grpSpPr>
          <p:sp>
            <p:nvSpPr>
              <p:cNvPr id="121" name="Freeform 5">
                <a:extLst>
                  <a:ext uri="{FF2B5EF4-FFF2-40B4-BE49-F238E27FC236}">
                    <a16:creationId xmlns:a16="http://schemas.microsoft.com/office/drawing/2014/main" id="{B29060B4-4F83-4DF2-A777-BE023023935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2" name="Freeform 6">
                <a:extLst>
                  <a:ext uri="{FF2B5EF4-FFF2-40B4-BE49-F238E27FC236}">
                    <a16:creationId xmlns:a16="http://schemas.microsoft.com/office/drawing/2014/main" id="{3AF47DD0-47E0-4959-BE95-BCD14BAA2BDC}"/>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0" name="shield_3" title="Icon of a shield with an exclamation point inside">
              <a:extLst>
                <a:ext uri="{FF2B5EF4-FFF2-40B4-BE49-F238E27FC236}">
                  <a16:creationId xmlns:a16="http://schemas.microsoft.com/office/drawing/2014/main" id="{F38CEDCB-C14B-4C3A-9A4A-E8C7F0AE32EA}"/>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Microsoft 365 and Azure Services</a:t>
            </a:r>
          </a:p>
        </p:txBody>
      </p:sp>
      <p:grpSp>
        <p:nvGrpSpPr>
          <p:cNvPr id="123" name="Group 122">
            <a:extLst>
              <a:ext uri="{FF2B5EF4-FFF2-40B4-BE49-F238E27FC236}">
                <a16:creationId xmlns:a16="http://schemas.microsoft.com/office/drawing/2014/main" id="{2E590A5C-FCC6-47B7-AE88-83487D14A139}"/>
              </a:ext>
            </a:extLst>
          </p:cNvPr>
          <p:cNvGrpSpPr/>
          <p:nvPr/>
        </p:nvGrpSpPr>
        <p:grpSpPr>
          <a:xfrm>
            <a:off x="418643" y="2745711"/>
            <a:ext cx="657682" cy="657682"/>
            <a:chOff x="418643" y="3578249"/>
            <a:chExt cx="717140" cy="717242"/>
          </a:xfrm>
        </p:grpSpPr>
        <p:grpSp>
          <p:nvGrpSpPr>
            <p:cNvPr id="124" name="Group 123">
              <a:extLst>
                <a:ext uri="{FF2B5EF4-FFF2-40B4-BE49-F238E27FC236}">
                  <a16:creationId xmlns:a16="http://schemas.microsoft.com/office/drawing/2014/main" id="{EB419A50-BFCD-46DB-A0AF-3863A7A93A0D}"/>
                </a:ext>
              </a:extLst>
            </p:cNvPr>
            <p:cNvGrpSpPr/>
            <p:nvPr/>
          </p:nvGrpSpPr>
          <p:grpSpPr>
            <a:xfrm>
              <a:off x="418643" y="3578249"/>
              <a:ext cx="717140" cy="717242"/>
              <a:chOff x="418643" y="2533089"/>
              <a:chExt cx="717140" cy="717242"/>
            </a:xfrm>
          </p:grpSpPr>
          <p:sp>
            <p:nvSpPr>
              <p:cNvPr id="126" name="Freeform 5">
                <a:extLst>
                  <a:ext uri="{FF2B5EF4-FFF2-40B4-BE49-F238E27FC236}">
                    <a16:creationId xmlns:a16="http://schemas.microsoft.com/office/drawing/2014/main" id="{6233581F-5DF0-4235-9403-EB1DA13ADF1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7" name="Freeform 6">
                <a:extLst>
                  <a:ext uri="{FF2B5EF4-FFF2-40B4-BE49-F238E27FC236}">
                    <a16:creationId xmlns:a16="http://schemas.microsoft.com/office/drawing/2014/main" id="{03C8219A-81AD-41E0-89D5-81AA0EA2E2F0}"/>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5" name="safe" title="Icon of a locked safe">
              <a:extLst>
                <a:ext uri="{FF2B5EF4-FFF2-40B4-BE49-F238E27FC236}">
                  <a16:creationId xmlns:a16="http://schemas.microsoft.com/office/drawing/2014/main" id="{83C9A814-2F76-45F1-A473-C507D5828C2B}"/>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dirty="0"/>
              <a:t>Vendor connectors</a:t>
            </a:r>
          </a:p>
        </p:txBody>
      </p:sp>
      <p:grpSp>
        <p:nvGrpSpPr>
          <p:cNvPr id="128" name="Group 127">
            <a:extLst>
              <a:ext uri="{FF2B5EF4-FFF2-40B4-BE49-F238E27FC236}">
                <a16:creationId xmlns:a16="http://schemas.microsoft.com/office/drawing/2014/main" id="{2CB68B22-E0DF-4A0D-9B1B-D44AB91418B0}"/>
              </a:ext>
            </a:extLst>
          </p:cNvPr>
          <p:cNvGrpSpPr/>
          <p:nvPr/>
        </p:nvGrpSpPr>
        <p:grpSpPr>
          <a:xfrm>
            <a:off x="418643" y="3454605"/>
            <a:ext cx="657682" cy="657682"/>
            <a:chOff x="418643" y="4623409"/>
            <a:chExt cx="717140" cy="717242"/>
          </a:xfrm>
        </p:grpSpPr>
        <p:grpSp>
          <p:nvGrpSpPr>
            <p:cNvPr id="129" name="Group 128">
              <a:extLst>
                <a:ext uri="{FF2B5EF4-FFF2-40B4-BE49-F238E27FC236}">
                  <a16:creationId xmlns:a16="http://schemas.microsoft.com/office/drawing/2014/main" id="{88E9FCEC-C4DC-450C-9261-0D1E7D412E95}"/>
                </a:ext>
              </a:extLst>
            </p:cNvPr>
            <p:cNvGrpSpPr/>
            <p:nvPr/>
          </p:nvGrpSpPr>
          <p:grpSpPr>
            <a:xfrm>
              <a:off x="418643" y="4623409"/>
              <a:ext cx="717140" cy="717242"/>
              <a:chOff x="418643" y="2533089"/>
              <a:chExt cx="717140" cy="717242"/>
            </a:xfrm>
          </p:grpSpPr>
          <p:sp>
            <p:nvSpPr>
              <p:cNvPr id="131" name="Freeform 5">
                <a:extLst>
                  <a:ext uri="{FF2B5EF4-FFF2-40B4-BE49-F238E27FC236}">
                    <a16:creationId xmlns:a16="http://schemas.microsoft.com/office/drawing/2014/main" id="{5CF1AE3B-6EEC-4459-B3FF-310727F068D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2" name="Freeform 6">
                <a:extLst>
                  <a:ext uri="{FF2B5EF4-FFF2-40B4-BE49-F238E27FC236}">
                    <a16:creationId xmlns:a16="http://schemas.microsoft.com/office/drawing/2014/main" id="{FA6DC33D-D5F1-4F93-A476-9DCD064F2D14}"/>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0" name="key" title="Icon of a key">
              <a:extLst>
                <a:ext uri="{FF2B5EF4-FFF2-40B4-BE49-F238E27FC236}">
                  <a16:creationId xmlns:a16="http://schemas.microsoft.com/office/drawing/2014/main" id="{2A081CF7-C95F-46D7-AC0F-DF9C7D415D9D}"/>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Custom connectors using the Log Analytics API</a:t>
            </a:r>
          </a:p>
        </p:txBody>
      </p:sp>
      <p:grpSp>
        <p:nvGrpSpPr>
          <p:cNvPr id="133" name="Group 132">
            <a:extLst>
              <a:ext uri="{FF2B5EF4-FFF2-40B4-BE49-F238E27FC236}">
                <a16:creationId xmlns:a16="http://schemas.microsoft.com/office/drawing/2014/main" id="{01A57D41-0609-43A2-86BE-711886A4CC06}"/>
              </a:ext>
            </a:extLst>
          </p:cNvPr>
          <p:cNvGrpSpPr/>
          <p:nvPr/>
        </p:nvGrpSpPr>
        <p:grpSpPr>
          <a:xfrm>
            <a:off x="418643" y="4163499"/>
            <a:ext cx="657682" cy="657682"/>
            <a:chOff x="418643" y="4842674"/>
            <a:chExt cx="717140" cy="717242"/>
          </a:xfrm>
        </p:grpSpPr>
        <p:grpSp>
          <p:nvGrpSpPr>
            <p:cNvPr id="134" name="Group 133">
              <a:extLst>
                <a:ext uri="{FF2B5EF4-FFF2-40B4-BE49-F238E27FC236}">
                  <a16:creationId xmlns:a16="http://schemas.microsoft.com/office/drawing/2014/main" id="{0FF75B9E-3B7A-49EA-B8E7-432AEA22BFEC}"/>
                </a:ext>
              </a:extLst>
            </p:cNvPr>
            <p:cNvGrpSpPr/>
            <p:nvPr/>
          </p:nvGrpSpPr>
          <p:grpSpPr>
            <a:xfrm>
              <a:off x="418643" y="4842674"/>
              <a:ext cx="717140" cy="717242"/>
              <a:chOff x="418643" y="2533089"/>
              <a:chExt cx="717140" cy="717242"/>
            </a:xfrm>
          </p:grpSpPr>
          <p:sp>
            <p:nvSpPr>
              <p:cNvPr id="136" name="Freeform 5">
                <a:extLst>
                  <a:ext uri="{FF2B5EF4-FFF2-40B4-BE49-F238E27FC236}">
                    <a16:creationId xmlns:a16="http://schemas.microsoft.com/office/drawing/2014/main" id="{A1C6BA38-029A-4DB5-8E79-56BF0D68FD9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7" name="Freeform 6">
                <a:extLst>
                  <a:ext uri="{FF2B5EF4-FFF2-40B4-BE49-F238E27FC236}">
                    <a16:creationId xmlns:a16="http://schemas.microsoft.com/office/drawing/2014/main" id="{A776AFE8-59CA-4AB7-BA30-D2F246C10EB8}"/>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5" name="document_6" title="Icon of a document with a padlock in the lower right corner">
              <a:extLst>
                <a:ext uri="{FF2B5EF4-FFF2-40B4-BE49-F238E27FC236}">
                  <a16:creationId xmlns:a16="http://schemas.microsoft.com/office/drawing/2014/main" id="{691D7396-F2A5-4598-AB03-7F3D6257020D}"/>
                </a:ext>
              </a:extLst>
            </p:cNvPr>
            <p:cNvSpPr>
              <a:spLocks noChangeAspect="1" noEditPoints="1"/>
            </p:cNvSpPr>
            <p:nvPr/>
          </p:nvSpPr>
          <p:spPr bwMode="auto">
            <a:xfrm>
              <a:off x="639537" y="5029200"/>
              <a:ext cx="275352" cy="34419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p:txBody>
          <a:bodyPr/>
          <a:lstStyle/>
          <a:p>
            <a:pPr lvl="1"/>
            <a:r>
              <a:rPr lang="en-US" dirty="0"/>
              <a:t>Logstash plugin</a:t>
            </a:r>
          </a:p>
        </p:txBody>
      </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30"/>
          </p:nvPr>
        </p:nvSpPr>
        <p:spPr/>
        <p:txBody>
          <a:bodyPr/>
          <a:lstStyle/>
          <a:p>
            <a:pPr lvl="1"/>
            <a:r>
              <a:rPr lang="en-US" dirty="0"/>
              <a:t>Common Event Format (CEF) and Syslog connector</a:t>
            </a:r>
          </a:p>
        </p:txBody>
      </p:sp>
      <p:grpSp>
        <p:nvGrpSpPr>
          <p:cNvPr id="10" name="Group 9">
            <a:extLst>
              <a:ext uri="{FF2B5EF4-FFF2-40B4-BE49-F238E27FC236}">
                <a16:creationId xmlns:a16="http://schemas.microsoft.com/office/drawing/2014/main" id="{BDA93194-DEA5-4E39-BD3F-61DC81E03576}"/>
              </a:ext>
            </a:extLst>
          </p:cNvPr>
          <p:cNvGrpSpPr/>
          <p:nvPr/>
        </p:nvGrpSpPr>
        <p:grpSpPr>
          <a:xfrm>
            <a:off x="418646" y="4872395"/>
            <a:ext cx="657682" cy="657682"/>
            <a:chOff x="418646" y="4872395"/>
            <a:chExt cx="657682" cy="657682"/>
          </a:xfrm>
        </p:grpSpPr>
        <p:grpSp>
          <p:nvGrpSpPr>
            <p:cNvPr id="139" name="Group 138">
              <a:extLst>
                <a:ext uri="{FF2B5EF4-FFF2-40B4-BE49-F238E27FC236}">
                  <a16:creationId xmlns:a16="http://schemas.microsoft.com/office/drawing/2014/main" id="{2CCCE2C0-90F2-4C7C-8A65-76F4BF59D0F4}"/>
                </a:ext>
              </a:extLst>
            </p:cNvPr>
            <p:cNvGrpSpPr/>
            <p:nvPr/>
          </p:nvGrpSpPr>
          <p:grpSpPr>
            <a:xfrm>
              <a:off x="418646" y="4872395"/>
              <a:ext cx="657682" cy="657682"/>
              <a:chOff x="418643" y="2533089"/>
              <a:chExt cx="717140" cy="717242"/>
            </a:xfrm>
          </p:grpSpPr>
          <p:sp>
            <p:nvSpPr>
              <p:cNvPr id="141" name="Freeform 5">
                <a:extLst>
                  <a:ext uri="{FF2B5EF4-FFF2-40B4-BE49-F238E27FC236}">
                    <a16:creationId xmlns:a16="http://schemas.microsoft.com/office/drawing/2014/main" id="{10BE3825-5334-45BF-8606-1A2490A3EF9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2" name="Freeform 6">
                <a:extLst>
                  <a:ext uri="{FF2B5EF4-FFF2-40B4-BE49-F238E27FC236}">
                    <a16:creationId xmlns:a16="http://schemas.microsoft.com/office/drawing/2014/main" id="{17D7D609-B29C-4E6D-B158-B937423882C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Fingerprint_E928" title="Icon of a fingerprint">
              <a:extLst>
                <a:ext uri="{FF2B5EF4-FFF2-40B4-BE49-F238E27FC236}">
                  <a16:creationId xmlns:a16="http://schemas.microsoft.com/office/drawing/2014/main" id="{EC985525-C305-4C66-BD72-C57263787813}"/>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237522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View connected hosts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1456897"/>
            <a:ext cx="11340811" cy="2051844"/>
          </a:xfrm>
          <a:prstGeom prst="rect">
            <a:avLst/>
          </a:prstGeom>
        </p:spPr>
        <p:txBody>
          <a:bodyPr lIns="0" rIns="0">
            <a:normAutofit/>
          </a:bodyPr>
          <a:lstStyle/>
          <a:p>
            <a:pPr marL="342900" lvl="1" indent="-342900">
              <a:buFont typeface="Arial" panose="020B0604020202020204" pitchFamily="34" charset="0"/>
              <a:buChar char="•"/>
            </a:pPr>
            <a:r>
              <a:rPr lang="en-US" dirty="0"/>
              <a:t>The Data Connector page shows the connectors that are connected. The number of Windows and Linux hosts connected with the Log Analytics agent is available in the Log Analytics workspace. </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r>
              <a:rPr lang="en-US" dirty="0"/>
              <a:t>You can view the connected hosts in the Log Analytics Workspace Agents Management page.</a:t>
            </a:r>
          </a:p>
        </p:txBody>
      </p:sp>
    </p:spTree>
    <p:extLst>
      <p:ext uri="{BB962C8B-B14F-4D97-AF65-F5344CB8AC3E}">
        <p14:creationId xmlns:p14="http://schemas.microsoft.com/office/powerpoint/2010/main" val="24101447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817505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2814</Words>
  <Application>Microsoft Office PowerPoint</Application>
  <PresentationFormat>Widescreen</PresentationFormat>
  <Paragraphs>331</Paragraphs>
  <Slides>55</Slides>
  <Notes>45</Notes>
  <HiddenSlides>3</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55</vt:i4>
      </vt:variant>
    </vt:vector>
  </HeadingPairs>
  <TitlesOfParts>
    <vt:vector size="64" baseType="lpstr">
      <vt:lpstr>Arial</vt:lpstr>
      <vt:lpstr>Consolas</vt:lpstr>
      <vt:lpstr>Segoe UI</vt:lpstr>
      <vt:lpstr>Segoe UI Light</vt:lpstr>
      <vt:lpstr>Segoe UI Semibold</vt:lpstr>
      <vt:lpstr>Wingdings</vt:lpstr>
      <vt:lpstr>Microsoft Security Template</vt:lpstr>
      <vt:lpstr>LIGHT GRAY TEMPLATE</vt:lpstr>
      <vt:lpstr>Security</vt:lpstr>
      <vt:lpstr>SC-200T00A Microsoft Security Operations Analyst</vt:lpstr>
      <vt:lpstr>Module 6: Connect logs to Azure Sentinel</vt:lpstr>
      <vt:lpstr>Module agenda </vt:lpstr>
      <vt:lpstr>Lesson 1: Connect data to Azure Sentinel using data connectors</vt:lpstr>
      <vt:lpstr>Lesson introduction</vt:lpstr>
      <vt:lpstr>Ingest log data with data connectors</vt:lpstr>
      <vt:lpstr>Understand data connector providers</vt:lpstr>
      <vt:lpstr>View connected hosts</vt:lpstr>
      <vt:lpstr>Section break</vt:lpstr>
      <vt:lpstr>Lesson 2: Connect Microsoft services to Azure Sentinel </vt:lpstr>
      <vt:lpstr>Lesson introduction</vt:lpstr>
      <vt:lpstr>Plan for Microsoft services connectors</vt:lpstr>
      <vt:lpstr>Connect the Microsoft Office 365 connector</vt:lpstr>
      <vt:lpstr>Connect the Azure Active Directory connector</vt:lpstr>
      <vt:lpstr>Connect the Azure Active Directory Identity Protection connector</vt:lpstr>
      <vt:lpstr>Section break</vt:lpstr>
      <vt:lpstr>Lesson 3: Connect Microsoft 365 Defender to Azure Sentinel </vt:lpstr>
      <vt:lpstr>Lesson introduction</vt:lpstr>
      <vt:lpstr>Plan for Microsoft 365 Defender connectors</vt:lpstr>
      <vt:lpstr>Connect alerts from Microsoft Defender for Office 365</vt:lpstr>
      <vt:lpstr>Connect alerts from Microsoft Defender for Endpoint</vt:lpstr>
      <vt:lpstr>Connect the Microsoft 365 Defender connector</vt:lpstr>
      <vt:lpstr>Section break</vt:lpstr>
      <vt:lpstr>Lesson 4: Connect Windows hosts to Azure Sentinel  </vt:lpstr>
      <vt:lpstr>Lesson introduction</vt:lpstr>
      <vt:lpstr>Plan for Windows hosts security events connector</vt:lpstr>
      <vt:lpstr>Connect non-Azure Windows Machines</vt:lpstr>
      <vt:lpstr>Collect Sysmon event logs</vt:lpstr>
      <vt:lpstr>Section break</vt:lpstr>
      <vt:lpstr>Lesson 5: Connect Common Event Format logs to Azure Sentinel  </vt:lpstr>
      <vt:lpstr>Lesson introduction</vt:lpstr>
      <vt:lpstr>Plan for Common Event Format (CEF) connector</vt:lpstr>
      <vt:lpstr>CEF Azure VM Architecture</vt:lpstr>
      <vt:lpstr>CEF on-premise Architecture</vt:lpstr>
      <vt:lpstr>Connect your external solution using the CEF connector</vt:lpstr>
      <vt:lpstr>Section break</vt:lpstr>
      <vt:lpstr>Lesson 6: Connect syslog data sources to Azure Sentinel </vt:lpstr>
      <vt:lpstr>Lesson introduction</vt:lpstr>
      <vt:lpstr>Plan for the syslog connector</vt:lpstr>
      <vt:lpstr>Collect data from Linux-based sources using syslog</vt:lpstr>
      <vt:lpstr>Connect non-Azure Linux Hosts</vt:lpstr>
      <vt:lpstr>Configure the log analytics agent</vt:lpstr>
      <vt:lpstr>Parse syslog data with KQL</vt:lpstr>
      <vt:lpstr>Section break</vt:lpstr>
      <vt:lpstr>Lesson 7: Connect threat indicators to Azure Sentinel  </vt:lpstr>
      <vt:lpstr>Lesson introduction</vt:lpstr>
      <vt:lpstr>Plan for threat intelligence connectors</vt:lpstr>
      <vt:lpstr>Connect the threat intelligence TAXII connector</vt:lpstr>
      <vt:lpstr>Connect the threat intelligence platforms connector</vt:lpstr>
      <vt:lpstr>View your threat indicators</vt:lpstr>
      <vt:lpstr>Section break</vt:lpstr>
      <vt:lpstr>Knowledge check</vt:lpstr>
      <vt:lpstr>Lab 01 – Connect logs to Azure Sentinel</vt:lpstr>
      <vt:lpstr>Lab Exercises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2021-03-30T19:01:17Z</dcterms:created>
  <dcterms:modified xsi:type="dcterms:W3CDTF">2021-06-29T16:07:18Z</dcterms:modified>
</cp:coreProperties>
</file>